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82" r:id="rId3"/>
    <p:sldId id="280" r:id="rId4"/>
    <p:sldId id="256" r:id="rId5"/>
    <p:sldId id="257" r:id="rId6"/>
    <p:sldId id="263" r:id="rId7"/>
    <p:sldId id="260" r:id="rId8"/>
    <p:sldId id="261" r:id="rId9"/>
    <p:sldId id="262" r:id="rId10"/>
    <p:sldId id="264" r:id="rId11"/>
    <p:sldId id="265" r:id="rId12"/>
    <p:sldId id="272" r:id="rId13"/>
    <p:sldId id="275" r:id="rId14"/>
    <p:sldId id="271" r:id="rId15"/>
    <p:sldId id="268" r:id="rId16"/>
    <p:sldId id="273" r:id="rId17"/>
    <p:sldId id="274" r:id="rId18"/>
    <p:sldId id="266" r:id="rId19"/>
    <p:sldId id="267" r:id="rId20"/>
    <p:sldId id="269" r:id="rId21"/>
    <p:sldId id="276" r:id="rId22"/>
    <p:sldId id="277" r:id="rId23"/>
    <p:sldId id="281" r:id="rId24"/>
    <p:sldId id="283" r:id="rId25"/>
    <p:sldId id="278" r:id="rId26"/>
    <p:sldId id="284" r:id="rId27"/>
    <p:sldId id="285" r:id="rId28"/>
    <p:sldId id="279" r:id="rId29"/>
    <p:sldId id="286"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128" d="100"/>
          <a:sy n="128"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F682-2036-46A8-9BA2-25111E11A6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F6994C-A27E-4586-941D-768BEFE177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A0D1E3-60D3-49E2-8BC1-EEAC8177C617}"/>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5CC27D58-C314-4C9D-B704-88F94A0E3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DF1A9-3D27-485F-A4C1-1084A589C4D1}"/>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68332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9EF1-2E2B-4730-84E5-26C974595D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3C5E58-866A-4E7D-A241-B48CB29E77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F5FB5D-CAB7-463C-B62C-461B74327C60}"/>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833A060F-00B5-4050-B8AE-EA6EE342A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B5024-2AA9-4186-B3EC-FD5D7872B853}"/>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785379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9000FF-2FA8-4C13-93CD-1B339689D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2890E0-7426-4FB0-927E-2D4ED8F3BB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65AB49-59D2-4561-A3BD-98EEC5F4107B}"/>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0D37F932-1098-4BDA-81DD-0D3F16641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89664-2580-46A8-B865-ECEBFC843776}"/>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07561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C386-3A08-4B39-8774-3AF8C6D141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6A9E59-8B8E-4E8D-B49A-C831C3B78A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927BA6-B821-42E4-A00A-1CCE31009AB3}"/>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582678F8-EAB4-462D-A95F-284417A48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4C35-5559-4CAD-9555-C01D98DF61BA}"/>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1939867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9E29-F43C-4AF2-8E34-BA0CFB73F8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493A05-1DBE-4D04-B67E-D4CB25E7E5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A37574-51C7-49C5-BD12-5256B0B9A0FE}"/>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3CAEB5EE-6D48-4C44-9B3B-6A3270CCF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9B9B9-B819-4E34-80FD-8DF6C0A50788}"/>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100364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42DF-E7E4-461A-B3B4-E1695CCE4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AE5B94-05C8-4343-8562-979DF2A2B6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A16FD5-1D42-45A3-891A-58F349BC14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0E5174-C799-461C-BD35-E6086F930178}"/>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6" name="Footer Placeholder 5">
            <a:extLst>
              <a:ext uri="{FF2B5EF4-FFF2-40B4-BE49-F238E27FC236}">
                <a16:creationId xmlns:a16="http://schemas.microsoft.com/office/drawing/2014/main" id="{E82FEE98-58EB-4AE2-B00B-06029297B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DA654C-BF9C-48D5-907B-06C1DD0799EF}"/>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1283067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4999-4F19-4DFE-80CB-9C25F778DF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2ACBAD-81AF-4DE8-A9B6-80ED0B822A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A49BA9-E2CC-4220-839C-476F4107DE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57204D-71ED-4C5D-855F-4131A9DD3B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9FD260-059C-4BE3-AA66-0AC4902E60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4CA386-D7B1-47CB-A446-83554A783DAE}"/>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8" name="Footer Placeholder 7">
            <a:extLst>
              <a:ext uri="{FF2B5EF4-FFF2-40B4-BE49-F238E27FC236}">
                <a16:creationId xmlns:a16="http://schemas.microsoft.com/office/drawing/2014/main" id="{70F6664E-1766-4317-A819-712F4E42B7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DD877D-647A-4537-9AFB-039BF33E3C2A}"/>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220816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8B8A-F237-4A87-B5D6-7558B94A33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672443-A6DC-4373-8910-151E8D5D7C6C}"/>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4" name="Footer Placeholder 3">
            <a:extLst>
              <a:ext uri="{FF2B5EF4-FFF2-40B4-BE49-F238E27FC236}">
                <a16:creationId xmlns:a16="http://schemas.microsoft.com/office/drawing/2014/main" id="{02E53D24-82FC-4ADC-8D3C-D5549EEE95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358C4C-26B7-4B2B-85D2-004045110FD7}"/>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300027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12782A-91F5-4F85-A670-736525D20576}"/>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3" name="Footer Placeholder 2">
            <a:extLst>
              <a:ext uri="{FF2B5EF4-FFF2-40B4-BE49-F238E27FC236}">
                <a16:creationId xmlns:a16="http://schemas.microsoft.com/office/drawing/2014/main" id="{8D22B71D-E047-4A46-A35A-4A111728CF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7EF5DD-BA47-4567-BB72-773881A72C5D}"/>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445687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5774-C69D-49F2-B7AB-3AD3FC0B5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CF047A-F19B-4457-A9E1-95A735089F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C97C88-2811-49B8-B0DE-3BC2674C0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6E59B3-AFD1-41D6-A5E7-6988996EA962}"/>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6" name="Footer Placeholder 5">
            <a:extLst>
              <a:ext uri="{FF2B5EF4-FFF2-40B4-BE49-F238E27FC236}">
                <a16:creationId xmlns:a16="http://schemas.microsoft.com/office/drawing/2014/main" id="{54E1884B-1F1A-4B96-ACD5-33B836E9B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7E6CD3-833F-46B6-A5DC-B6DEF9039FBB}"/>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2790353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5F2E-ED85-49E4-84BC-202E58B7C5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F2E992-7868-4B6F-9053-0F2F61D76E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BD1810-8BA9-4021-A048-4596D6BC4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1F8FB3-1F04-446D-B5E1-F0FBE23E34D4}"/>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6" name="Footer Placeholder 5">
            <a:extLst>
              <a:ext uri="{FF2B5EF4-FFF2-40B4-BE49-F238E27FC236}">
                <a16:creationId xmlns:a16="http://schemas.microsoft.com/office/drawing/2014/main" id="{AB9505E2-1D76-4BD6-880F-65B659B7A4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C6533-9965-4605-9538-B0C304F3DCD5}"/>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769569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92A5-A90E-455C-9D90-670F988F9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09AC8E-5FCB-452E-B143-8636AC477F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7B4CD-52FA-4174-8B78-BABC535B93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66061F86-AC13-4956-BA48-10457CD097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E0494D-3D70-4C89-8B82-E879766BEE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C2218-BCD2-451E-BC5C-875A45BB50C4}" type="slidenum">
              <a:rPr lang="en-US" smtClean="0"/>
              <a:t>‹#›</a:t>
            </a:fld>
            <a:endParaRPr lang="en-US"/>
          </a:p>
        </p:txBody>
      </p:sp>
    </p:spTree>
    <p:extLst>
      <p:ext uri="{BB962C8B-B14F-4D97-AF65-F5344CB8AC3E}">
        <p14:creationId xmlns:p14="http://schemas.microsoft.com/office/powerpoint/2010/main" val="2119458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hyperlink" Target="https://creativecommons.org/licenses/by-sa/3.0/" TargetMode="External"/><Relationship Id="rId5" Type="http://schemas.openxmlformats.org/officeDocument/2006/relationships/image" Target="../media/image2.jpeg"/><Relationship Id="rId4" Type="http://schemas.openxmlformats.org/officeDocument/2006/relationships/hyperlink" Target="https://commons.wikimedia.org/wiki/File:Green_Beacon_Brewing_Company_08.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hyperlink" Target="https://maps.googleapis.com/maps/api/place/textsearch/json" TargetMode="External"/><Relationship Id="rId3" Type="http://schemas.openxmlformats.org/officeDocument/2006/relationships/hyperlink" Target="https://api.openbrewerydb.org/breweries" TargetMode="External"/><Relationship Id="rId7" Type="http://schemas.openxmlformats.org/officeDocument/2006/relationships/hyperlink" Target="https://sandbox-api.brewerydb.com/v2/breweries" TargetMode="External"/><Relationship Id="rId2" Type="http://schemas.openxmlformats.org/officeDocument/2006/relationships/hyperlink" Target="https://googles.p.rapidapi.com/breweries" TargetMode="External"/><Relationship Id="rId1" Type="http://schemas.openxmlformats.org/officeDocument/2006/relationships/slideLayout" Target="../slideLayouts/slideLayout1.xml"/><Relationship Id="rId6" Type="http://schemas.openxmlformats.org/officeDocument/2006/relationships/hyperlink" Target="https://maps.googleapis.com/maps/api/place/nearbysearch/json" TargetMode="External"/><Relationship Id="rId5" Type="http://schemas.openxmlformats.org/officeDocument/2006/relationships/hyperlink" Target="https://maps.googleapis.com/maps/api/geocode/json" TargetMode="External"/><Relationship Id="rId4" Type="http://schemas.openxmlformats.org/officeDocument/2006/relationships/hyperlink" Target="https://www.kaggle.com/" TargetMode="External"/><Relationship Id="rId9"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large room&#10;&#10;Description automatically generated">
            <a:extLst>
              <a:ext uri="{FF2B5EF4-FFF2-40B4-BE49-F238E27FC236}">
                <a16:creationId xmlns:a16="http://schemas.microsoft.com/office/drawing/2014/main" id="{6C014A71-360C-49AA-B889-31C734AAECDB}"/>
              </a:ext>
            </a:extLst>
          </p:cNvPr>
          <p:cNvPicPr>
            <a:picLocks noChangeAspect="1"/>
          </p:cNvPicPr>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5690" r="-1" b="30096"/>
          <a:stretch/>
        </p:blipFill>
        <p:spPr>
          <a:xfrm>
            <a:off x="4547937" y="-5"/>
            <a:ext cx="7644062" cy="3681406"/>
          </a:xfrm>
          <a:prstGeom prst="rect">
            <a:avLst/>
          </a:prstGeom>
        </p:spPr>
      </p:pic>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5">
            <a:extLst>
              <a:ext uri="{28A0092B-C50C-407E-A947-70E740481C1C}">
                <a14:useLocalDpi xmlns:a14="http://schemas.microsoft.com/office/drawing/2010/main" val="0"/>
              </a:ext>
            </a:extLst>
          </a:blip>
          <a:srcRect t="13030" r="-1" b="13091"/>
          <a:stretch/>
        </p:blipFill>
        <p:spPr>
          <a:xfrm>
            <a:off x="4547938" y="3681409"/>
            <a:ext cx="7644062" cy="3176595"/>
          </a:xfrm>
          <a:prstGeom prst="rect">
            <a:avLst/>
          </a:prstGeom>
        </p:spPr>
      </p:pic>
      <p:sp>
        <p:nvSpPr>
          <p:cNvPr id="25" name="Rectangle 1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38200" y="1115219"/>
            <a:ext cx="5395912" cy="2387600"/>
          </a:xfrm>
          <a:scene3d>
            <a:camera prst="orthographicFront"/>
            <a:lightRig rig="threePt" dir="t"/>
          </a:scene3d>
        </p:spPr>
        <p:txBody>
          <a:bodyPr>
            <a:normAutofit/>
          </a:bodyPr>
          <a:lstStyle/>
          <a:p>
            <a:pPr algn="l"/>
            <a:r>
              <a:rPr lang="en-US" sz="5000" b="1">
                <a:solidFill>
                  <a:schemeClr val="bg1"/>
                </a:solidFill>
              </a:rPr>
              <a:t>Brewpedia</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38200" y="3902075"/>
            <a:ext cx="5395912" cy="1991830"/>
          </a:xfrm>
        </p:spPr>
        <p:txBody>
          <a:bodyPr>
            <a:normAutofit fontScale="70000" lnSpcReduction="20000"/>
          </a:bodyPr>
          <a:lstStyle/>
          <a:p>
            <a:pPr algn="l"/>
            <a:r>
              <a:rPr lang="en-US" sz="3200" i="1" dirty="0">
                <a:solidFill>
                  <a:schemeClr val="bg1"/>
                </a:solidFill>
              </a:rPr>
              <a:t>Data brewers –</a:t>
            </a:r>
          </a:p>
          <a:p>
            <a:pPr algn="l"/>
            <a:endParaRPr lang="en-US" sz="2000" b="1" dirty="0">
              <a:solidFill>
                <a:schemeClr val="bg1"/>
              </a:solidFill>
            </a:endParaRPr>
          </a:p>
          <a:p>
            <a:pPr algn="l"/>
            <a:r>
              <a:rPr lang="en-US" sz="2900" b="1" dirty="0">
                <a:solidFill>
                  <a:schemeClr val="bg1"/>
                </a:solidFill>
              </a:rPr>
              <a:t>Poonam Kushwaha</a:t>
            </a:r>
          </a:p>
          <a:p>
            <a:pPr algn="l"/>
            <a:r>
              <a:rPr lang="en-US" sz="2900" b="1" dirty="0">
                <a:solidFill>
                  <a:schemeClr val="bg1"/>
                </a:solidFill>
              </a:rPr>
              <a:t>Renee </a:t>
            </a:r>
            <a:r>
              <a:rPr lang="en-US" sz="2900" b="1" dirty="0" err="1">
                <a:solidFill>
                  <a:schemeClr val="bg1"/>
                </a:solidFill>
              </a:rPr>
              <a:t>Gillmore</a:t>
            </a:r>
            <a:endParaRPr lang="en-US" sz="2900" b="1" dirty="0">
              <a:solidFill>
                <a:schemeClr val="bg1"/>
              </a:solidFill>
            </a:endParaRPr>
          </a:p>
          <a:p>
            <a:pPr algn="l"/>
            <a:r>
              <a:rPr lang="en-US" sz="2900" b="1" dirty="0" err="1">
                <a:solidFill>
                  <a:schemeClr val="bg1"/>
                </a:solidFill>
              </a:rPr>
              <a:t>Bejirose</a:t>
            </a:r>
            <a:r>
              <a:rPr lang="en-US" sz="2900" b="1" dirty="0">
                <a:solidFill>
                  <a:schemeClr val="bg1"/>
                </a:solidFill>
              </a:rPr>
              <a:t> K. Stanly</a:t>
            </a:r>
          </a:p>
          <a:p>
            <a:pPr algn="l"/>
            <a:r>
              <a:rPr lang="en-US" sz="2900" b="1" dirty="0">
                <a:solidFill>
                  <a:schemeClr val="bg1"/>
                </a:solidFill>
              </a:rPr>
              <a:t>Ashish Desai</a:t>
            </a:r>
          </a:p>
        </p:txBody>
      </p:sp>
      <p:cxnSp>
        <p:nvCxnSpPr>
          <p:cNvPr id="26" name="Straight Connector 2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2106FE-E262-42F8-8EC5-20E592884715}"/>
              </a:ext>
            </a:extLst>
          </p:cNvPr>
          <p:cNvSpPr txBox="1"/>
          <p:nvPr/>
        </p:nvSpPr>
        <p:spPr>
          <a:xfrm>
            <a:off x="9884957" y="3481346"/>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commons.wikimedia.org/wiki/File:Green_Beacon_Brewing_Company_08.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1099" y="1396289"/>
            <a:ext cx="4249006" cy="1325563"/>
          </a:xfrm>
        </p:spPr>
        <p:txBody>
          <a:bodyPr vert="horz" lIns="91440" tIns="45720" rIns="91440" bIns="45720" rtlCol="0" anchor="ctr">
            <a:normAutofit/>
          </a:bodyPr>
          <a:lstStyle/>
          <a:p>
            <a:r>
              <a:rPr lang="en-US" sz="4400" kern="1200">
                <a:solidFill>
                  <a:schemeClr val="tx1"/>
                </a:solidFill>
                <a:latin typeface="+mj-lt"/>
                <a:ea typeface="+mj-ea"/>
                <a:cs typeface="+mj-cs"/>
              </a:rPr>
              <a:t>Jupyter pandas WIDGETS</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5544" y="2871982"/>
            <a:ext cx="424542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a:t>Drop-down menus</a:t>
            </a:r>
          </a:p>
          <a:p>
            <a:pPr marL="742950" lvl="1" indent="-228600">
              <a:buFont typeface="Arial" panose="020B0604020202020204" pitchFamily="34" charset="0"/>
              <a:buChar char="•"/>
            </a:pPr>
            <a:r>
              <a:rPr lang="en-US" sz="1800"/>
              <a:t>import ipywidgets as widgets</a:t>
            </a:r>
          </a:p>
        </p:txBody>
      </p:sp>
      <p:sp>
        <p:nvSpPr>
          <p:cNvPr id="11" name="Freeform: Shape 10">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87445887-9A01-4742-AE06-950A5F97AAEE}"/>
              </a:ext>
            </a:extLst>
          </p:cNvPr>
          <p:cNvPicPr>
            <a:picLocks noChangeAspect="1"/>
          </p:cNvPicPr>
          <p:nvPr/>
        </p:nvPicPr>
        <p:blipFill rotWithShape="1">
          <a:blip r:embed="rId2"/>
          <a:srcRect r="34816"/>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13" name="Freeform: Shape 12">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E4C4ABF7-723C-2840-BBD6-45EE051C942A}"/>
              </a:ext>
            </a:extLst>
          </p:cNvPr>
          <p:cNvPicPr>
            <a:picLocks noChangeAspect="1"/>
          </p:cNvPicPr>
          <p:nvPr/>
        </p:nvPicPr>
        <p:blipFill rotWithShape="1">
          <a:blip r:embed="rId3"/>
          <a:srcRect l="14110" r="24933" b="-1"/>
          <a:stretch/>
        </p:blipFill>
        <p:spPr>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Tree>
    <p:extLst>
      <p:ext uri="{BB962C8B-B14F-4D97-AF65-F5344CB8AC3E}">
        <p14:creationId xmlns:p14="http://schemas.microsoft.com/office/powerpoint/2010/main" val="324880708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1098" y="1396289"/>
            <a:ext cx="5277333" cy="1325563"/>
          </a:xfrm>
        </p:spPr>
        <p:txBody>
          <a:bodyPr vert="horz" lIns="91440" tIns="45720" rIns="91440" bIns="45720" rtlCol="0" anchor="ctr">
            <a:normAutofit/>
          </a:bodyPr>
          <a:lstStyle/>
          <a:p>
            <a:r>
              <a:rPr lang="en-US" sz="4400" dirty="0" err="1"/>
              <a:t>Jupyter</a:t>
            </a:r>
            <a:r>
              <a:rPr lang="en-US" sz="4400" dirty="0"/>
              <a:t> pandas WIDGETS [Cont’d]</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5543" y="2871982"/>
            <a:ext cx="527288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dirty="0"/>
              <a:t>Sliders for map zoom</a:t>
            </a:r>
          </a:p>
          <a:p>
            <a:pPr marL="742950" lvl="1" indent="-228600">
              <a:buFont typeface="Arial" panose="020B0604020202020204" pitchFamily="34" charset="0"/>
              <a:buChar char="•"/>
            </a:pPr>
            <a:r>
              <a:rPr lang="en-US" sz="1800" dirty="0"/>
              <a:t>import </a:t>
            </a:r>
            <a:r>
              <a:rPr lang="en-US" sz="1800" dirty="0" err="1"/>
              <a:t>ipywidgets</a:t>
            </a:r>
            <a:r>
              <a:rPr lang="en-US" sz="1800" dirty="0"/>
              <a:t> as widgets</a:t>
            </a:r>
          </a:p>
        </p:txBody>
      </p:sp>
      <p:sp>
        <p:nvSpPr>
          <p:cNvPr id="15"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BE2C219-6E78-8A41-9D30-F91D958CB128}"/>
              </a:ext>
            </a:extLst>
          </p:cNvPr>
          <p:cNvPicPr>
            <a:picLocks noChangeAspect="1"/>
          </p:cNvPicPr>
          <p:nvPr/>
        </p:nvPicPr>
        <p:blipFill rotWithShape="1">
          <a:blip r:embed="rId2"/>
          <a:srcRect l="7457" r="44530" b="-1"/>
          <a:stretch/>
        </p:blipFill>
        <p:spPr>
          <a:xfrm>
            <a:off x="6893317"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157413237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4400"/>
              <a:t>Jupyter matplotlib</a:t>
            </a:r>
          </a:p>
        </p:txBody>
      </p:sp>
      <p:sp>
        <p:nvSpPr>
          <p:cNvPr id="5" name="TextBox 4">
            <a:extLst>
              <a:ext uri="{FF2B5EF4-FFF2-40B4-BE49-F238E27FC236}">
                <a16:creationId xmlns:a16="http://schemas.microsoft.com/office/drawing/2014/main" id="{A992003F-D267-CF43-9D3B-3A368AE42434}"/>
              </a:ext>
            </a:extLst>
          </p:cNvPr>
          <p:cNvSpPr txBox="1"/>
          <p:nvPr/>
        </p:nvSpPr>
        <p:spPr>
          <a:xfrm>
            <a:off x="762000" y="2279018"/>
            <a:ext cx="5314543" cy="337592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500" dirty="0"/>
              <a:t>Retrieved country list from global breweries data and</a:t>
            </a:r>
          </a:p>
          <a:p>
            <a:pPr indent="-228600">
              <a:lnSpc>
                <a:spcPct val="90000"/>
              </a:lnSpc>
              <a:spcAft>
                <a:spcPts val="600"/>
              </a:spcAft>
              <a:buFont typeface="Arial" panose="020B0604020202020204" pitchFamily="34" charset="0"/>
              <a:buChar char="•"/>
            </a:pPr>
            <a:r>
              <a:rPr lang="en-US" sz="1500" dirty="0"/>
              <a:t>Loaded them into a list for </a:t>
            </a:r>
            <a:r>
              <a:rPr lang="en-US" sz="1500" u="sng" dirty="0"/>
              <a:t>drop-down selection </a:t>
            </a:r>
            <a:r>
              <a:rPr lang="en-US" sz="1500" dirty="0"/>
              <a:t>so we </a:t>
            </a:r>
          </a:p>
          <a:p>
            <a:pPr indent="-228600">
              <a:lnSpc>
                <a:spcPct val="90000"/>
              </a:lnSpc>
              <a:spcAft>
                <a:spcPts val="600"/>
              </a:spcAft>
              <a:buFont typeface="Arial" panose="020B0604020202020204" pitchFamily="34" charset="0"/>
              <a:buChar char="•"/>
            </a:pPr>
            <a:r>
              <a:rPr lang="en-US" sz="1500" dirty="0"/>
              <a:t>Can run report on top brew style by country</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Used </a:t>
            </a:r>
            <a:r>
              <a:rPr lang="en-US" sz="1500" u="sng" dirty="0"/>
              <a:t>functions</a:t>
            </a:r>
            <a:r>
              <a:rPr lang="en-US" sz="1500" dirty="0"/>
              <a:t> to get top brew styles and plot for each country</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American IPA was surprisingly most common in many countries</a:t>
            </a:r>
          </a:p>
          <a:p>
            <a:pPr indent="-228600">
              <a:lnSpc>
                <a:spcPct val="90000"/>
              </a:lnSpc>
              <a:spcAft>
                <a:spcPts val="600"/>
              </a:spcAft>
              <a:buFont typeface="Arial" panose="020B0604020202020204" pitchFamily="34" charset="0"/>
              <a:buChar char="•"/>
            </a:pPr>
            <a:r>
              <a:rPr lang="en-US" sz="1500" dirty="0"/>
              <a:t>Except in Germany and Belgium which makes sense given their </a:t>
            </a:r>
          </a:p>
          <a:p>
            <a:pPr indent="-228600">
              <a:lnSpc>
                <a:spcPct val="90000"/>
              </a:lnSpc>
              <a:spcAft>
                <a:spcPts val="600"/>
              </a:spcAft>
              <a:buFont typeface="Arial" panose="020B0604020202020204" pitchFamily="34" charset="0"/>
              <a:buChar char="•"/>
            </a:pPr>
            <a:r>
              <a:rPr lang="en-US" sz="1500" dirty="0"/>
              <a:t>history in brewing.</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600" b="1" dirty="0">
                <a:solidFill>
                  <a:srgbClr val="FF0000"/>
                </a:solidFill>
              </a:rPr>
              <a:t>What country would you like to look at</a:t>
            </a:r>
            <a:r>
              <a:rPr lang="en-US" sz="1600" dirty="0">
                <a:solidFill>
                  <a:srgbClr val="FF0000"/>
                </a:solidFill>
              </a:rPr>
              <a:t>?</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dirty="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3817FA0-49E3-E149-88C7-59099B7C4C62}"/>
              </a:ext>
            </a:extLst>
          </p:cNvPr>
          <p:cNvPicPr>
            <a:picLocks noChangeAspect="1"/>
          </p:cNvPicPr>
          <p:nvPr/>
        </p:nvPicPr>
        <p:blipFill rotWithShape="1">
          <a:blip r:embed="rId2"/>
          <a:srcRect t="9607" r="1" b="1869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410458020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7ECC75F-7F2C-A14F-9445-CF95E464A06D}"/>
              </a:ext>
            </a:extLst>
          </p:cNvPr>
          <p:cNvPicPr>
            <a:picLocks noChangeAspect="1"/>
          </p:cNvPicPr>
          <p:nvPr/>
        </p:nvPicPr>
        <p:blipFill>
          <a:blip r:embed="rId2"/>
          <a:stretch>
            <a:fillRect/>
          </a:stretch>
        </p:blipFill>
        <p:spPr>
          <a:xfrm>
            <a:off x="2972386" y="185452"/>
            <a:ext cx="9047276" cy="2643092"/>
          </a:xfrm>
          <a:prstGeom prst="rect">
            <a:avLst/>
          </a:prstGeom>
        </p:spPr>
      </p:pic>
      <p:pic>
        <p:nvPicPr>
          <p:cNvPr id="5" name="Picture 4">
            <a:extLst>
              <a:ext uri="{FF2B5EF4-FFF2-40B4-BE49-F238E27FC236}">
                <a16:creationId xmlns:a16="http://schemas.microsoft.com/office/drawing/2014/main" id="{FE394EC2-6975-084C-8328-3DF57EF32BB8}"/>
              </a:ext>
            </a:extLst>
          </p:cNvPr>
          <p:cNvPicPr>
            <a:picLocks noChangeAspect="1"/>
          </p:cNvPicPr>
          <p:nvPr/>
        </p:nvPicPr>
        <p:blipFill>
          <a:blip r:embed="rId3"/>
          <a:stretch>
            <a:fillRect/>
          </a:stretch>
        </p:blipFill>
        <p:spPr>
          <a:xfrm>
            <a:off x="2955571" y="4131976"/>
            <a:ext cx="9064090" cy="2540572"/>
          </a:xfrm>
          <a:prstGeom prst="rect">
            <a:avLst/>
          </a:prstGeom>
        </p:spPr>
      </p:pic>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Search beer name or brewery</a:t>
            </a:r>
          </a:p>
        </p:txBody>
      </p:sp>
      <p:sp>
        <p:nvSpPr>
          <p:cNvPr id="6" name="TextBox 5">
            <a:extLst>
              <a:ext uri="{FF2B5EF4-FFF2-40B4-BE49-F238E27FC236}">
                <a16:creationId xmlns:a16="http://schemas.microsoft.com/office/drawing/2014/main" id="{0C6ED4E1-E688-5748-95BE-E88FF7F27AF3}"/>
              </a:ext>
            </a:extLst>
          </p:cNvPr>
          <p:cNvSpPr txBox="1"/>
          <p:nvPr/>
        </p:nvSpPr>
        <p:spPr>
          <a:xfrm>
            <a:off x="6132576" y="3007399"/>
            <a:ext cx="3142695" cy="646331"/>
          </a:xfrm>
          <a:prstGeom prst="rect">
            <a:avLst/>
          </a:prstGeom>
          <a:noFill/>
        </p:spPr>
        <p:txBody>
          <a:bodyPr wrap="square" rtlCol="0">
            <a:spAutoFit/>
          </a:bodyPr>
          <a:lstStyle/>
          <a:p>
            <a:r>
              <a:rPr lang="en-US" b="1" dirty="0">
                <a:solidFill>
                  <a:srgbClr val="FF0000"/>
                </a:solidFill>
              </a:rPr>
              <a:t>What beer/brewery name would you like to search for?</a:t>
            </a:r>
          </a:p>
        </p:txBody>
      </p:sp>
    </p:spTree>
    <p:extLst>
      <p:ext uri="{BB962C8B-B14F-4D97-AF65-F5344CB8AC3E}">
        <p14:creationId xmlns:p14="http://schemas.microsoft.com/office/powerpoint/2010/main" val="2270190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Brewery Bar Plot By Country (</a:t>
            </a:r>
            <a:r>
              <a:rPr lang="en-US" dirty="0"/>
              <a:t>matplotlib)</a:t>
            </a:r>
          </a:p>
        </p:txBody>
      </p:sp>
      <p:pic>
        <p:nvPicPr>
          <p:cNvPr id="3" name="Picture 2">
            <a:extLst>
              <a:ext uri="{FF2B5EF4-FFF2-40B4-BE49-F238E27FC236}">
                <a16:creationId xmlns:a16="http://schemas.microsoft.com/office/drawing/2014/main" id="{D6613CBC-45C5-6F44-97DA-76E301A3E9B9}"/>
              </a:ext>
            </a:extLst>
          </p:cNvPr>
          <p:cNvPicPr>
            <a:picLocks noChangeAspect="1"/>
          </p:cNvPicPr>
          <p:nvPr/>
        </p:nvPicPr>
        <p:blipFill rotWithShape="1">
          <a:blip r:embed="rId2"/>
          <a:srcRect r="3555"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22913559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Popular Beer Styles in US</a:t>
            </a:r>
            <a:endParaRPr lang="en-US" dirty="0"/>
          </a:p>
        </p:txBody>
      </p:sp>
      <p:pic>
        <p:nvPicPr>
          <p:cNvPr id="3" name="Picture 2">
            <a:extLst>
              <a:ext uri="{FF2B5EF4-FFF2-40B4-BE49-F238E27FC236}">
                <a16:creationId xmlns:a16="http://schemas.microsoft.com/office/drawing/2014/main" id="{CD5F4B76-F487-2A41-B6B1-2D361B4FC802}"/>
              </a:ext>
            </a:extLst>
          </p:cNvPr>
          <p:cNvPicPr>
            <a:picLocks noChangeAspect="1"/>
          </p:cNvPicPr>
          <p:nvPr/>
        </p:nvPicPr>
        <p:blipFill rotWithShape="1">
          <a:blip r:embed="rId2"/>
          <a:srcRect t="10403" r="1" b="11833"/>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5320068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Popular Beer Styles in Belgium</a:t>
            </a:r>
            <a:endParaRPr lang="en-US" dirty="0"/>
          </a:p>
        </p:txBody>
      </p:sp>
      <p:pic>
        <p:nvPicPr>
          <p:cNvPr id="3" name="Picture 2">
            <a:extLst>
              <a:ext uri="{FF2B5EF4-FFF2-40B4-BE49-F238E27FC236}">
                <a16:creationId xmlns:a16="http://schemas.microsoft.com/office/drawing/2014/main" id="{9C24F657-BE37-6846-B882-DF74F7C6A5EB}"/>
              </a:ext>
            </a:extLst>
          </p:cNvPr>
          <p:cNvPicPr>
            <a:picLocks noChangeAspect="1"/>
          </p:cNvPicPr>
          <p:nvPr/>
        </p:nvPicPr>
        <p:blipFill rotWithShape="1">
          <a:blip r:embed="rId2"/>
          <a:srcRect t="9333" r="1" b="9336"/>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377399021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Popular Beer Styles in Germany</a:t>
            </a:r>
            <a:endParaRPr lang="en-US" dirty="0"/>
          </a:p>
        </p:txBody>
      </p:sp>
      <p:pic>
        <p:nvPicPr>
          <p:cNvPr id="4" name="Picture 3">
            <a:extLst>
              <a:ext uri="{FF2B5EF4-FFF2-40B4-BE49-F238E27FC236}">
                <a16:creationId xmlns:a16="http://schemas.microsoft.com/office/drawing/2014/main" id="{85C1497B-B544-3948-A60C-635D299BC4B8}"/>
              </a:ext>
            </a:extLst>
          </p:cNvPr>
          <p:cNvPicPr>
            <a:picLocks noChangeAspect="1"/>
          </p:cNvPicPr>
          <p:nvPr/>
        </p:nvPicPr>
        <p:blipFill rotWithShape="1">
          <a:blip r:embed="rId2"/>
          <a:srcRect t="11787" r="1" b="11790"/>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84368751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Number of Breweries By US States - 2019</a:t>
            </a:r>
            <a:endParaRPr lang="en-US" dirty="0"/>
          </a:p>
        </p:txBody>
      </p:sp>
      <p:pic>
        <p:nvPicPr>
          <p:cNvPr id="7" name="Picture 6">
            <a:extLst>
              <a:ext uri="{FF2B5EF4-FFF2-40B4-BE49-F238E27FC236}">
                <a16:creationId xmlns:a16="http://schemas.microsoft.com/office/drawing/2014/main" id="{BB18609C-63B1-F949-826B-AA8B499070F4}"/>
              </a:ext>
            </a:extLst>
          </p:cNvPr>
          <p:cNvPicPr>
            <a:picLocks noChangeAspect="1"/>
          </p:cNvPicPr>
          <p:nvPr/>
        </p:nvPicPr>
        <p:blipFill rotWithShape="1">
          <a:blip r:embed="rId2"/>
          <a:srcRect r="736"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46975220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US Cities With Most Breweries</a:t>
            </a:r>
            <a:endParaRPr lang="en-US" dirty="0"/>
          </a:p>
        </p:txBody>
      </p:sp>
      <p:pic>
        <p:nvPicPr>
          <p:cNvPr id="3" name="Picture 2">
            <a:extLst>
              <a:ext uri="{FF2B5EF4-FFF2-40B4-BE49-F238E27FC236}">
                <a16:creationId xmlns:a16="http://schemas.microsoft.com/office/drawing/2014/main" id="{D1C397B1-E15E-7A47-A33F-E567FED06652}"/>
              </a:ext>
            </a:extLst>
          </p:cNvPr>
          <p:cNvPicPr>
            <a:picLocks noChangeAspect="1"/>
          </p:cNvPicPr>
          <p:nvPr/>
        </p:nvPicPr>
        <p:blipFill rotWithShape="1">
          <a:blip r:embed="rId2"/>
          <a:srcRect t="9074" r="1"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110784337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b="1" dirty="0"/>
              <a:t>Definitions &amp; Project Scope</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218661"/>
            <a:ext cx="5741504" cy="6420678"/>
          </a:xfrm>
        </p:spPr>
        <p:txBody>
          <a:bodyPr anchor="ctr">
            <a:normAutofit/>
          </a:bodyPr>
          <a:lstStyle/>
          <a:p>
            <a:r>
              <a:rPr lang="en-US" sz="2200" dirty="0">
                <a:latin typeface="Times New Roman" panose="02020603050405020304" pitchFamily="18" charset="0"/>
                <a:cs typeface="Times New Roman" panose="02020603050405020304" pitchFamily="18" charset="0"/>
              </a:rPr>
              <a:t>Global beer market: $216b</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Craft brewery (24% of $114b US beer market)</a:t>
            </a:r>
          </a:p>
          <a:p>
            <a:pPr lvl="1"/>
            <a:r>
              <a:rPr lang="en-US" sz="1600" dirty="0">
                <a:latin typeface="Times New Roman" panose="02020603050405020304" pitchFamily="18" charset="0"/>
                <a:cs typeface="Times New Roman" panose="02020603050405020304" pitchFamily="18" charset="0"/>
              </a:rPr>
              <a:t>&lt; 6 million barrels/</a:t>
            </a:r>
            <a:r>
              <a:rPr lang="en-US" sz="1600" dirty="0" err="1">
                <a:latin typeface="Times New Roman" panose="02020603050405020304" pitchFamily="18" charset="0"/>
                <a:cs typeface="Times New Roman" panose="02020603050405020304" pitchFamily="18" charset="0"/>
              </a:rPr>
              <a:t>yr</a:t>
            </a: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Less than 25% owned by non-craft brewer</a:t>
            </a:r>
          </a:p>
          <a:p>
            <a:pPr lvl="1"/>
            <a:r>
              <a:rPr lang="en-US" sz="1600" dirty="0">
                <a:latin typeface="Times New Roman" panose="02020603050405020304" pitchFamily="18" charset="0"/>
                <a:cs typeface="Times New Roman" panose="02020603050405020304" pitchFamily="18" charset="0"/>
              </a:rPr>
              <a:t>Has </a:t>
            </a:r>
            <a:r>
              <a:rPr lang="en-US" sz="1600" dirty="0" err="1">
                <a:latin typeface="Times New Roman" panose="02020603050405020304" pitchFamily="18" charset="0"/>
                <a:cs typeface="Times New Roman" panose="02020603050405020304" pitchFamily="18" charset="0"/>
              </a:rPr>
              <a:t>TTB.gov</a:t>
            </a:r>
            <a:r>
              <a:rPr lang="en-US" sz="1600" dirty="0">
                <a:latin typeface="Times New Roman" panose="02020603050405020304" pitchFamily="18" charset="0"/>
                <a:cs typeface="Times New Roman" panose="02020603050405020304" pitchFamily="18" charset="0"/>
              </a:rPr>
              <a:t> Brewer’s notice to make beer</a:t>
            </a:r>
          </a:p>
          <a:p>
            <a:pPr lvl="1"/>
            <a:endParaRPr lang="en-US" sz="18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Microbrewery</a:t>
            </a:r>
          </a:p>
          <a:p>
            <a:pPr lvl="1"/>
            <a:r>
              <a:rPr lang="en-US" sz="1600" dirty="0">
                <a:latin typeface="Times New Roman" panose="02020603050405020304" pitchFamily="18" charset="0"/>
                <a:cs typeface="Times New Roman" panose="02020603050405020304" pitchFamily="18" charset="0"/>
              </a:rPr>
              <a:t>&lt; 15,000 barrels/</a:t>
            </a:r>
            <a:r>
              <a:rPr lang="en-US" sz="1600" dirty="0" err="1">
                <a:latin typeface="Times New Roman" panose="02020603050405020304" pitchFamily="18" charset="0"/>
                <a:cs typeface="Times New Roman" panose="02020603050405020304" pitchFamily="18" charset="0"/>
              </a:rPr>
              <a:t>yr</a:t>
            </a:r>
            <a:endParaRPr lang="en-US" sz="1600" dirty="0">
              <a:latin typeface="Times New Roman" panose="02020603050405020304" pitchFamily="18" charset="0"/>
              <a:cs typeface="Times New Roman" panose="02020603050405020304" pitchFamily="18" charset="0"/>
            </a:endParaRPr>
          </a:p>
          <a:p>
            <a:pPr lvl="1"/>
            <a:endParaRPr lang="en-US" sz="18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Brewpub</a:t>
            </a:r>
          </a:p>
          <a:p>
            <a:pPr lvl="1"/>
            <a:r>
              <a:rPr lang="en-US" sz="1600" dirty="0">
                <a:latin typeface="Times New Roman" panose="02020603050405020304" pitchFamily="18" charset="0"/>
                <a:cs typeface="Times New Roman" panose="02020603050405020304" pitchFamily="18" charset="0"/>
              </a:rPr>
              <a:t>Sells 25 percent or more of its beer on-site and operating significant food services</a:t>
            </a:r>
          </a:p>
          <a:p>
            <a:pPr lvl="1"/>
            <a:endParaRPr lang="en-US" sz="16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Taproom brewery</a:t>
            </a:r>
          </a:p>
          <a:p>
            <a:pPr lvl="1"/>
            <a:r>
              <a:rPr lang="en-US" sz="1600" dirty="0">
                <a:latin typeface="Times New Roman" panose="02020603050405020304" pitchFamily="18" charset="0"/>
                <a:cs typeface="Times New Roman" panose="02020603050405020304" pitchFamily="18" charset="0"/>
              </a:rPr>
              <a:t>Sells 25 percent or more of its beer on-site and does not operate significant food services</a:t>
            </a:r>
          </a:p>
          <a:p>
            <a:pPr lvl="1"/>
            <a:endParaRPr lang="en-US" sz="16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Regional Brewery</a:t>
            </a:r>
          </a:p>
          <a:p>
            <a:pPr lvl="1"/>
            <a:r>
              <a:rPr lang="en-US" sz="1600" dirty="0">
                <a:latin typeface="Times New Roman" panose="02020603050405020304" pitchFamily="18" charset="0"/>
                <a:cs typeface="Times New Roman" panose="02020603050405020304" pitchFamily="18" charset="0"/>
              </a:rPr>
              <a:t>&gt;15,000 to 6 mill barrels/</a:t>
            </a:r>
            <a:r>
              <a:rPr lang="en-US" sz="1600" dirty="0" err="1">
                <a:latin typeface="Times New Roman" panose="02020603050405020304" pitchFamily="18" charset="0"/>
                <a:cs typeface="Times New Roman" panose="02020603050405020304" pitchFamily="18" charset="0"/>
              </a:rPr>
              <a:t>yr</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038678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Beer with Highest ABV – IPA further down the list</a:t>
            </a:r>
            <a:endParaRPr lang="en-US" dirty="0"/>
          </a:p>
        </p:txBody>
      </p:sp>
      <p:pic>
        <p:nvPicPr>
          <p:cNvPr id="4" name="Picture 3">
            <a:extLst>
              <a:ext uri="{FF2B5EF4-FFF2-40B4-BE49-F238E27FC236}">
                <a16:creationId xmlns:a16="http://schemas.microsoft.com/office/drawing/2014/main" id="{7786D1D8-9A61-504D-A613-4E6F408C0F6F}"/>
              </a:ext>
            </a:extLst>
          </p:cNvPr>
          <p:cNvPicPr>
            <a:picLocks noChangeAspect="1"/>
          </p:cNvPicPr>
          <p:nvPr/>
        </p:nvPicPr>
        <p:blipFill rotWithShape="1">
          <a:blip r:embed="rId2"/>
          <a:srcRect t="7189" r="1" b="17683"/>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76125367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AAF108-67EA-ED41-BDEA-1B7B34764A79}"/>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4000" dirty="0"/>
              <a:t>US – Num of Breweries by State (2019)</a:t>
            </a:r>
          </a:p>
        </p:txBody>
      </p:sp>
      <p:cxnSp>
        <p:nvCxnSpPr>
          <p:cNvPr id="38" name="Straight Connector 37">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3414"/>
            <a:ext cx="0" cy="21209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79BF104-1653-E643-94BC-C4BBE4BEF5CB}"/>
              </a:ext>
            </a:extLst>
          </p:cNvPr>
          <p:cNvPicPr>
            <a:picLocks noChangeAspect="1"/>
          </p:cNvPicPr>
          <p:nvPr/>
        </p:nvPicPr>
        <p:blipFill>
          <a:blip r:embed="rId2"/>
          <a:stretch>
            <a:fillRect/>
          </a:stretch>
        </p:blipFill>
        <p:spPr>
          <a:xfrm>
            <a:off x="234480" y="321734"/>
            <a:ext cx="2729216" cy="3984259"/>
          </a:xfrm>
          <a:prstGeom prst="rect">
            <a:avLst/>
          </a:prstGeom>
        </p:spPr>
      </p:pic>
      <p:pic>
        <p:nvPicPr>
          <p:cNvPr id="6" name="Picture 5">
            <a:extLst>
              <a:ext uri="{FF2B5EF4-FFF2-40B4-BE49-F238E27FC236}">
                <a16:creationId xmlns:a16="http://schemas.microsoft.com/office/drawing/2014/main" id="{32420397-76AB-824E-BDC4-2F1D862EC3F7}"/>
              </a:ext>
            </a:extLst>
          </p:cNvPr>
          <p:cNvPicPr>
            <a:picLocks noChangeAspect="1"/>
          </p:cNvPicPr>
          <p:nvPr/>
        </p:nvPicPr>
        <p:blipFill>
          <a:blip r:embed="rId3"/>
          <a:stretch>
            <a:fillRect/>
          </a:stretch>
        </p:blipFill>
        <p:spPr>
          <a:xfrm>
            <a:off x="3118849" y="512580"/>
            <a:ext cx="8950473" cy="3602566"/>
          </a:xfrm>
          <a:prstGeom prst="rect">
            <a:avLst/>
          </a:prstGeom>
        </p:spPr>
      </p:pic>
    </p:spTree>
    <p:extLst>
      <p:ext uri="{BB962C8B-B14F-4D97-AF65-F5344CB8AC3E}">
        <p14:creationId xmlns:p14="http://schemas.microsoft.com/office/powerpoint/2010/main" val="425724412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AAF108-67EA-ED41-BDEA-1B7B34764A79}"/>
              </a:ext>
            </a:extLst>
          </p:cNvPr>
          <p:cNvSpPr>
            <a:spLocks noGrp="1"/>
          </p:cNvSpPr>
          <p:nvPr>
            <p:ph type="title"/>
          </p:nvPr>
        </p:nvSpPr>
        <p:spPr>
          <a:xfrm>
            <a:off x="680124" y="4929050"/>
            <a:ext cx="10765410" cy="1207269"/>
          </a:xfrm>
        </p:spPr>
        <p:txBody>
          <a:bodyPr vert="horz" lIns="91440" tIns="45720" rIns="91440" bIns="45720" rtlCol="0" anchor="b">
            <a:normAutofit/>
          </a:bodyPr>
          <a:lstStyle/>
          <a:p>
            <a:pPr algn="ctr"/>
            <a:r>
              <a:rPr lang="en-US" sz="3800" dirty="0"/>
              <a:t>US – Num of Breweries by State per capita( 100,000 residents over age 21) (2019)</a:t>
            </a:r>
          </a:p>
        </p:txBody>
      </p:sp>
      <p:pic>
        <p:nvPicPr>
          <p:cNvPr id="3" name="Picture 2">
            <a:extLst>
              <a:ext uri="{FF2B5EF4-FFF2-40B4-BE49-F238E27FC236}">
                <a16:creationId xmlns:a16="http://schemas.microsoft.com/office/drawing/2014/main" id="{67EF69F5-3D00-9D4C-8C04-CC48FC604D68}"/>
              </a:ext>
            </a:extLst>
          </p:cNvPr>
          <p:cNvPicPr>
            <a:picLocks noChangeAspect="1"/>
          </p:cNvPicPr>
          <p:nvPr/>
        </p:nvPicPr>
        <p:blipFill>
          <a:blip r:embed="rId2"/>
          <a:stretch>
            <a:fillRect/>
          </a:stretch>
        </p:blipFill>
        <p:spPr>
          <a:xfrm>
            <a:off x="1674940" y="323251"/>
            <a:ext cx="1031425" cy="4297612"/>
          </a:xfrm>
          <a:prstGeom prst="rect">
            <a:avLst/>
          </a:prstGeom>
        </p:spPr>
      </p:pic>
      <p:cxnSp>
        <p:nvCxnSpPr>
          <p:cNvPr id="10" name="Straight Connector 9">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A7E8D4C-2C1A-DC4A-9953-AF4CB23EB0FA}"/>
              </a:ext>
            </a:extLst>
          </p:cNvPr>
          <p:cNvPicPr>
            <a:picLocks noChangeAspect="1"/>
          </p:cNvPicPr>
          <p:nvPr/>
        </p:nvPicPr>
        <p:blipFill>
          <a:blip r:embed="rId3"/>
          <a:stretch>
            <a:fillRect/>
          </a:stretch>
        </p:blipFill>
        <p:spPr>
          <a:xfrm>
            <a:off x="3008470" y="320211"/>
            <a:ext cx="7891177" cy="4221778"/>
          </a:xfrm>
          <a:prstGeom prst="rect">
            <a:avLst/>
          </a:prstGeom>
        </p:spPr>
      </p:pic>
      <p:cxnSp>
        <p:nvCxnSpPr>
          <p:cNvPr id="12" name="Straight Connector 11">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593BE76-CF9C-A347-BDA5-FB15A89DC58F}"/>
              </a:ext>
            </a:extLst>
          </p:cNvPr>
          <p:cNvPicPr>
            <a:picLocks noChangeAspect="1"/>
          </p:cNvPicPr>
          <p:nvPr/>
        </p:nvPicPr>
        <p:blipFill>
          <a:blip r:embed="rId4"/>
          <a:stretch>
            <a:fillRect/>
          </a:stretch>
        </p:blipFill>
        <p:spPr>
          <a:xfrm>
            <a:off x="680123" y="320211"/>
            <a:ext cx="1031425" cy="4297610"/>
          </a:xfrm>
          <a:prstGeom prst="rect">
            <a:avLst/>
          </a:prstGeom>
        </p:spPr>
      </p:pic>
    </p:spTree>
    <p:extLst>
      <p:ext uri="{BB962C8B-B14F-4D97-AF65-F5344CB8AC3E}">
        <p14:creationId xmlns:p14="http://schemas.microsoft.com/office/powerpoint/2010/main" val="73488152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b="1" dirty="0"/>
              <a:t>Results (2019)</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308113"/>
            <a:ext cx="5501834" cy="6420678"/>
          </a:xfrm>
        </p:spPr>
        <p:txBody>
          <a:bodyPr anchor="ctr">
            <a:normAutofit lnSpcReduction="10000"/>
          </a:bodyPr>
          <a:lstStyle/>
          <a:p>
            <a:r>
              <a:rPr lang="en-US" sz="2200" dirty="0">
                <a:latin typeface="Times New Roman" panose="02020603050405020304" pitchFamily="18" charset="0"/>
                <a:cs typeface="Times New Roman" panose="02020603050405020304" pitchFamily="18" charset="0"/>
              </a:rPr>
              <a:t>US dominates global market and hence global results are skewed if US data is included.</a:t>
            </a:r>
          </a:p>
          <a:p>
            <a:r>
              <a:rPr lang="en-US" sz="2200" dirty="0">
                <a:latin typeface="Times New Roman" panose="02020603050405020304" pitchFamily="18" charset="0"/>
                <a:cs typeface="Times New Roman" panose="02020603050405020304" pitchFamily="18" charset="0"/>
              </a:rPr>
              <a:t>IPA shows to be the most consumed style globally but not in every country. Belgium and Germany owing to their history in beer making have their own popular types in those countries.</a:t>
            </a:r>
          </a:p>
          <a:p>
            <a:r>
              <a:rPr lang="en-US" sz="2200" dirty="0">
                <a:latin typeface="Times New Roman" panose="02020603050405020304" pitchFamily="18" charset="0"/>
                <a:cs typeface="Times New Roman" panose="02020603050405020304" pitchFamily="18" charset="0"/>
              </a:rPr>
              <a:t>IPA does not have the highest Alcohol By Volume (ABV) and International Bitterness Unit (IBU) [flavor] data was quite flawed/missing to give us any results.</a:t>
            </a:r>
          </a:p>
          <a:p>
            <a:r>
              <a:rPr lang="en-US" sz="2200" dirty="0">
                <a:latin typeface="Times New Roman" panose="02020603050405020304" pitchFamily="18" charset="0"/>
                <a:cs typeface="Times New Roman" panose="02020603050405020304" pitchFamily="18" charset="0"/>
              </a:rPr>
              <a:t>In US, CO leads in terms of number of breweries per State.</a:t>
            </a:r>
          </a:p>
          <a:p>
            <a:r>
              <a:rPr lang="en-US" sz="2200" dirty="0">
                <a:latin typeface="Times New Roman" panose="02020603050405020304" pitchFamily="18" charset="0"/>
                <a:cs typeface="Times New Roman" panose="02020603050405020304" pitchFamily="18" charset="0"/>
              </a:rPr>
              <a:t>In US, Vermont leads in terms of number of breweries per capita (per 100,000 people over age of 21).</a:t>
            </a:r>
          </a:p>
          <a:p>
            <a:r>
              <a:rPr lang="en-US" sz="2200" dirty="0">
                <a:latin typeface="Times New Roman" panose="02020603050405020304" pitchFamily="18" charset="0"/>
                <a:cs typeface="Times New Roman" panose="02020603050405020304" pitchFamily="18" charset="0"/>
              </a:rPr>
              <a:t>Lack of public access to global production volumes other than summarized reports on various websites.</a:t>
            </a:r>
          </a:p>
          <a:p>
            <a:pPr lvl="1"/>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974619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1014140" y="1450655"/>
            <a:ext cx="4082115" cy="3956690"/>
          </a:xfrm>
        </p:spPr>
        <p:txBody>
          <a:bodyPr vert="horz" lIns="91440" tIns="45720" rIns="91440" bIns="45720" rtlCol="0" anchor="ctr">
            <a:normAutofit/>
          </a:bodyPr>
          <a:lstStyle/>
          <a:p>
            <a:r>
              <a:rPr lang="en-US" sz="5600" b="1" dirty="0">
                <a:solidFill>
                  <a:schemeClr val="bg1"/>
                </a:solidFill>
              </a:rPr>
              <a:t>Other Summary Observations</a:t>
            </a:r>
          </a:p>
        </p:txBody>
      </p:sp>
      <p:cxnSp>
        <p:nvCxnSpPr>
          <p:cNvPr id="17" name="Straight Connector 16">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latin typeface="Times New Roman" panose="02020603050405020304" pitchFamily="18" charset="0"/>
                <a:cs typeface="Times New Roman" panose="02020603050405020304" pitchFamily="18" charset="0"/>
              </a:rPr>
              <a:t>Global Beer Consumption – top 4</a:t>
            </a:r>
          </a:p>
          <a:p>
            <a:pPr lvl="1"/>
            <a:r>
              <a:rPr lang="en-US" sz="2000">
                <a:solidFill>
                  <a:schemeClr val="bg1"/>
                </a:solidFill>
                <a:latin typeface="Times New Roman" panose="02020603050405020304" pitchFamily="18" charset="0"/>
                <a:cs typeface="Times New Roman" panose="02020603050405020304" pitchFamily="18" charset="0"/>
              </a:rPr>
              <a:t>China 22.4%</a:t>
            </a:r>
          </a:p>
          <a:p>
            <a:pPr lvl="1"/>
            <a:r>
              <a:rPr lang="en-US" sz="2000">
                <a:solidFill>
                  <a:schemeClr val="bg1"/>
                </a:solidFill>
                <a:latin typeface="Times New Roman" panose="02020603050405020304" pitchFamily="18" charset="0"/>
                <a:cs typeface="Times New Roman" panose="02020603050405020304" pitchFamily="18" charset="0"/>
              </a:rPr>
              <a:t>US 13%</a:t>
            </a:r>
          </a:p>
          <a:p>
            <a:pPr lvl="1"/>
            <a:r>
              <a:rPr lang="en-US" sz="2000">
                <a:solidFill>
                  <a:schemeClr val="bg1"/>
                </a:solidFill>
                <a:latin typeface="Times New Roman" panose="02020603050405020304" pitchFamily="18" charset="0"/>
                <a:cs typeface="Times New Roman" panose="02020603050405020304" pitchFamily="18" charset="0"/>
              </a:rPr>
              <a:t>Brazil 6.8%</a:t>
            </a:r>
          </a:p>
          <a:p>
            <a:pPr lvl="1"/>
            <a:r>
              <a:rPr lang="en-US" sz="2000">
                <a:solidFill>
                  <a:schemeClr val="bg1"/>
                </a:solidFill>
                <a:latin typeface="Times New Roman" panose="02020603050405020304" pitchFamily="18" charset="0"/>
                <a:cs typeface="Times New Roman" panose="02020603050405020304" pitchFamily="18" charset="0"/>
              </a:rPr>
              <a:t>Germany 8.4%</a:t>
            </a:r>
          </a:p>
          <a:p>
            <a:r>
              <a:rPr lang="en-US" sz="2000">
                <a:solidFill>
                  <a:schemeClr val="bg1"/>
                </a:solidFill>
                <a:latin typeface="Times New Roman" panose="02020603050405020304" pitchFamily="18" charset="0"/>
                <a:cs typeface="Times New Roman" panose="02020603050405020304" pitchFamily="18" charset="0"/>
              </a:rPr>
              <a:t>Global Beer Production - top 4 follows consumption except Mexico produces more beer than Germany</a:t>
            </a:r>
          </a:p>
          <a:p>
            <a:pPr lvl="1"/>
            <a:endParaRPr lang="en-US" sz="2000">
              <a:solidFill>
                <a:schemeClr val="bg1"/>
              </a:solidFill>
              <a:latin typeface="Times New Roman" panose="02020603050405020304" pitchFamily="18" charset="0"/>
              <a:cs typeface="Times New Roman" panose="02020603050405020304" pitchFamily="18" charset="0"/>
            </a:endParaRPr>
          </a:p>
          <a:p>
            <a:pPr lvl="1"/>
            <a:endParaRPr lang="en-US" sz="2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2022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Market Share of Top 5 US Brewers (80%)</a:t>
            </a:r>
          </a:p>
        </p:txBody>
      </p:sp>
      <p:pic>
        <p:nvPicPr>
          <p:cNvPr id="4" name="Picture 3">
            <a:extLst>
              <a:ext uri="{FF2B5EF4-FFF2-40B4-BE49-F238E27FC236}">
                <a16:creationId xmlns:a16="http://schemas.microsoft.com/office/drawing/2014/main" id="{B9F14C09-6207-48FA-A5E9-1F2B06A39F37}"/>
              </a:ext>
            </a:extLst>
          </p:cNvPr>
          <p:cNvPicPr>
            <a:picLocks noChangeAspect="1"/>
          </p:cNvPicPr>
          <p:nvPr/>
        </p:nvPicPr>
        <p:blipFill rotWithShape="1">
          <a:blip r:embed="rId2"/>
          <a:stretch/>
        </p:blipFill>
        <p:spPr>
          <a:xfrm>
            <a:off x="1420368" y="345202"/>
            <a:ext cx="9972948" cy="5080237"/>
          </a:xfrm>
          <a:prstGeom prst="rect">
            <a:avLst/>
          </a:prstGeom>
          <a:ln w="19050">
            <a:solidFill>
              <a:schemeClr val="tx1"/>
            </a:solidFill>
            <a:miter lim="800000"/>
          </a:ln>
        </p:spPr>
      </p:pic>
    </p:spTree>
    <p:extLst>
      <p:ext uri="{BB962C8B-B14F-4D97-AF65-F5344CB8AC3E}">
        <p14:creationId xmlns:p14="http://schemas.microsoft.com/office/powerpoint/2010/main" val="307548426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Top 15 Beer brands in US (2019)</a:t>
            </a:r>
          </a:p>
        </p:txBody>
      </p:sp>
      <p:sp>
        <p:nvSpPr>
          <p:cNvPr id="3" name="Rectangle 2">
            <a:extLst>
              <a:ext uri="{FF2B5EF4-FFF2-40B4-BE49-F238E27FC236}">
                <a16:creationId xmlns:a16="http://schemas.microsoft.com/office/drawing/2014/main" id="{58BEF7B5-6F50-9D45-A27A-B30D14F2A935}"/>
              </a:ext>
            </a:extLst>
          </p:cNvPr>
          <p:cNvSpPr/>
          <p:nvPr/>
        </p:nvSpPr>
        <p:spPr>
          <a:xfrm>
            <a:off x="3833191" y="441935"/>
            <a:ext cx="6096000" cy="4801314"/>
          </a:xfrm>
          <a:prstGeom prst="rect">
            <a:avLst/>
          </a:prstGeom>
        </p:spPr>
        <p:txBody>
          <a:bodyPr>
            <a:spAutoFit/>
          </a:bodyPr>
          <a:lstStyle/>
          <a:p>
            <a:r>
              <a:rPr lang="en-US" dirty="0"/>
              <a:t>Brand		US dollars (Million)</a:t>
            </a:r>
          </a:p>
          <a:p>
            <a:endParaRPr lang="en-US" dirty="0"/>
          </a:p>
          <a:p>
            <a:r>
              <a:rPr lang="en-US" dirty="0"/>
              <a:t>Blue Moon	118.2</a:t>
            </a:r>
          </a:p>
          <a:p>
            <a:r>
              <a:rPr lang="en-US" dirty="0"/>
              <a:t>Sam Adams	71.4</a:t>
            </a:r>
          </a:p>
          <a:p>
            <a:r>
              <a:rPr lang="en-US" dirty="0"/>
              <a:t>Sierra Nevada	64.4</a:t>
            </a:r>
          </a:p>
          <a:p>
            <a:r>
              <a:rPr lang="en-US" dirty="0"/>
              <a:t>Lagunitas	58.7</a:t>
            </a:r>
          </a:p>
          <a:p>
            <a:r>
              <a:rPr lang="en-US" dirty="0"/>
              <a:t>New Belgium	44.6</a:t>
            </a:r>
          </a:p>
          <a:p>
            <a:r>
              <a:rPr lang="en-US" dirty="0"/>
              <a:t>Shiner		39.8</a:t>
            </a:r>
          </a:p>
          <a:p>
            <a:r>
              <a:rPr lang="en-US" dirty="0"/>
              <a:t>Leinenkugel’s	37.8</a:t>
            </a:r>
          </a:p>
          <a:p>
            <a:r>
              <a:rPr lang="en-US" dirty="0"/>
              <a:t>Shock Top	30.4</a:t>
            </a:r>
          </a:p>
          <a:p>
            <a:r>
              <a:rPr lang="en-US" dirty="0"/>
              <a:t>Goose Island	28.1</a:t>
            </a:r>
          </a:p>
          <a:p>
            <a:r>
              <a:rPr lang="en-US" dirty="0"/>
              <a:t>Sweetwater	25.5</a:t>
            </a:r>
          </a:p>
          <a:p>
            <a:r>
              <a:rPr lang="en-US" dirty="0"/>
              <a:t>Elysian		24.1</a:t>
            </a:r>
          </a:p>
          <a:p>
            <a:r>
              <a:rPr lang="en-US" dirty="0"/>
              <a:t>New Glarus	19.8</a:t>
            </a:r>
          </a:p>
          <a:p>
            <a:r>
              <a:rPr lang="en-US" dirty="0"/>
              <a:t>Bell's		18.9</a:t>
            </a:r>
          </a:p>
          <a:p>
            <a:r>
              <a:rPr lang="en-US" dirty="0"/>
              <a:t>Founders		18</a:t>
            </a:r>
          </a:p>
          <a:p>
            <a:r>
              <a:rPr lang="en-US" dirty="0"/>
              <a:t>Stone		15	</a:t>
            </a:r>
          </a:p>
        </p:txBody>
      </p:sp>
    </p:spTree>
    <p:extLst>
      <p:ext uri="{BB962C8B-B14F-4D97-AF65-F5344CB8AC3E}">
        <p14:creationId xmlns:p14="http://schemas.microsoft.com/office/powerpoint/2010/main" val="427226008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Top 15 Craft Breweries in US (2019)</a:t>
            </a:r>
          </a:p>
        </p:txBody>
      </p:sp>
      <p:sp>
        <p:nvSpPr>
          <p:cNvPr id="4" name="Rectangle 3">
            <a:extLst>
              <a:ext uri="{FF2B5EF4-FFF2-40B4-BE49-F238E27FC236}">
                <a16:creationId xmlns:a16="http://schemas.microsoft.com/office/drawing/2014/main" id="{0BC11802-D842-D945-8791-8624A3F72827}"/>
              </a:ext>
            </a:extLst>
          </p:cNvPr>
          <p:cNvSpPr/>
          <p:nvPr/>
        </p:nvSpPr>
        <p:spPr>
          <a:xfrm>
            <a:off x="1083365" y="641032"/>
            <a:ext cx="9584635" cy="4524315"/>
          </a:xfrm>
          <a:prstGeom prst="rect">
            <a:avLst/>
          </a:prstGeom>
        </p:spPr>
        <p:txBody>
          <a:bodyPr wrap="square">
            <a:spAutoFit/>
          </a:bodyPr>
          <a:lstStyle/>
          <a:p>
            <a:r>
              <a:rPr lang="en-US" sz="1600" dirty="0"/>
              <a:t>Rank	Brewery Name		City			State</a:t>
            </a:r>
          </a:p>
          <a:p>
            <a:endParaRPr lang="en-US" sz="1600" dirty="0"/>
          </a:p>
          <a:p>
            <a:r>
              <a:rPr lang="en-US" sz="1600" dirty="0"/>
              <a:t>1	D.G. Yuengling and Son Inc	Pottsville			PA</a:t>
            </a:r>
          </a:p>
          <a:p>
            <a:r>
              <a:rPr lang="en-US" sz="1600" dirty="0"/>
              <a:t>2	Boston Beer Co		Boston			MA</a:t>
            </a:r>
          </a:p>
          <a:p>
            <a:r>
              <a:rPr lang="en-US" sz="1600" dirty="0"/>
              <a:t>3	Sierra Nevada Brewing Co	Chico			CA</a:t>
            </a:r>
          </a:p>
          <a:p>
            <a:r>
              <a:rPr lang="en-US" sz="1600" dirty="0"/>
              <a:t>4	New Belgium Brewing Co	Fort Collins, San Francisco	CO, CA</a:t>
            </a:r>
          </a:p>
          <a:p>
            <a:r>
              <a:rPr lang="en-US" sz="1600" dirty="0"/>
              <a:t>5	</a:t>
            </a:r>
            <a:r>
              <a:rPr lang="en-US" sz="1600" dirty="0" err="1"/>
              <a:t>Duvel</a:t>
            </a:r>
            <a:r>
              <a:rPr lang="en-US" sz="1600" dirty="0"/>
              <a:t> Moortgat		Paso Robles, Kansas City, Cooperstown	CA, MO, NY</a:t>
            </a:r>
          </a:p>
          <a:p>
            <a:r>
              <a:rPr lang="en-US" sz="1600" dirty="0"/>
              <a:t>6	Gambrinus	Berkeley, 		Portland, Shiner		CA, OR, TX</a:t>
            </a:r>
          </a:p>
          <a:p>
            <a:r>
              <a:rPr lang="en-US" sz="1600" dirty="0"/>
              <a:t>7	Bell’s Brewery Inc.		Comstock			MI</a:t>
            </a:r>
          </a:p>
          <a:p>
            <a:pPr marL="342900" indent="-342900">
              <a:buAutoNum type="arabicPlain" startAt="8"/>
            </a:pPr>
            <a:r>
              <a:rPr lang="en-US" sz="1600" dirty="0"/>
              <a:t>            </a:t>
            </a:r>
            <a:r>
              <a:rPr lang="en-US" sz="1600" dirty="0" err="1"/>
              <a:t>CANarchy</a:t>
            </a:r>
            <a:r>
              <a:rPr lang="en-US" sz="1600" dirty="0"/>
              <a:t> 			Longmont, Tampa, Salt Lake City, Comstock, Inglewood, Dallas</a:t>
            </a:r>
          </a:p>
          <a:p>
            <a:r>
              <a:rPr lang="en-US" sz="1600" dirty="0"/>
              <a:t>							CO, FL, UT, MI, CA, TX</a:t>
            </a:r>
          </a:p>
          <a:p>
            <a:r>
              <a:rPr lang="en-US" sz="1600" dirty="0"/>
              <a:t>9	Stone Brewing		Escondido			CA</a:t>
            </a:r>
          </a:p>
          <a:p>
            <a:r>
              <a:rPr lang="en-US" sz="1600" dirty="0"/>
              <a:t>10	Artisanal Brewing Ventures	Downingtown, Lakewood, Brooklyn	PA, NY, NY</a:t>
            </a:r>
          </a:p>
          <a:p>
            <a:r>
              <a:rPr lang="en-US" sz="1600" dirty="0"/>
              <a:t>11	Deschutes Brewery		Bend			OR</a:t>
            </a:r>
          </a:p>
          <a:p>
            <a:r>
              <a:rPr lang="en-US" sz="1600" dirty="0"/>
              <a:t>12	Brooklyn Brewery		Brooklyn			NY</a:t>
            </a:r>
          </a:p>
          <a:p>
            <a:r>
              <a:rPr lang="en-US" sz="1600" dirty="0"/>
              <a:t>13	Dogfish Head Craft Brewery	Milton			DE</a:t>
            </a:r>
          </a:p>
          <a:p>
            <a:r>
              <a:rPr lang="en-US" sz="1600" dirty="0"/>
              <a:t>14	</a:t>
            </a:r>
            <a:r>
              <a:rPr lang="en-US" sz="1600" dirty="0" err="1"/>
              <a:t>SweetWater</a:t>
            </a:r>
            <a:r>
              <a:rPr lang="en-US" sz="1600" dirty="0"/>
              <a:t> Brewing Co	Atlanta			GA</a:t>
            </a:r>
          </a:p>
          <a:p>
            <a:r>
              <a:rPr lang="en-US" sz="1600" dirty="0"/>
              <a:t>15	New Glarus Brewing Co	New Glarus		WI</a:t>
            </a:r>
          </a:p>
        </p:txBody>
      </p:sp>
    </p:spTree>
    <p:extLst>
      <p:ext uri="{BB962C8B-B14F-4D97-AF65-F5344CB8AC3E}">
        <p14:creationId xmlns:p14="http://schemas.microsoft.com/office/powerpoint/2010/main" val="321293659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Alcoholic beverage type preference (Gallup Poll)</a:t>
            </a:r>
          </a:p>
        </p:txBody>
      </p:sp>
      <p:pic>
        <p:nvPicPr>
          <p:cNvPr id="3" name="Picture 2">
            <a:extLst>
              <a:ext uri="{FF2B5EF4-FFF2-40B4-BE49-F238E27FC236}">
                <a16:creationId xmlns:a16="http://schemas.microsoft.com/office/drawing/2014/main" id="{44CF70C9-F5B6-411D-9E2E-1A3D04C75320}"/>
              </a:ext>
            </a:extLst>
          </p:cNvPr>
          <p:cNvPicPr>
            <a:picLocks noChangeAspect="1"/>
          </p:cNvPicPr>
          <p:nvPr/>
        </p:nvPicPr>
        <p:blipFill rotWithShape="1">
          <a:blip r:embed="rId2"/>
          <a:stretch/>
        </p:blipFill>
        <p:spPr>
          <a:xfrm>
            <a:off x="2785871" y="298068"/>
            <a:ext cx="7385435" cy="5078604"/>
          </a:xfrm>
          <a:prstGeom prst="rect">
            <a:avLst/>
          </a:prstGeom>
          <a:ln w="19050">
            <a:solidFill>
              <a:schemeClr val="tx1"/>
            </a:solidFill>
            <a:miter lim="800000"/>
          </a:ln>
        </p:spPr>
      </p:pic>
    </p:spTree>
    <p:extLst>
      <p:ext uri="{BB962C8B-B14F-4D97-AF65-F5344CB8AC3E}">
        <p14:creationId xmlns:p14="http://schemas.microsoft.com/office/powerpoint/2010/main" val="145326359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838200" y="365126"/>
            <a:ext cx="5340605" cy="1146176"/>
          </a:xfrm>
        </p:spPr>
        <p:txBody>
          <a:bodyPr vert="horz" lIns="91440" tIns="45720" rIns="91440" bIns="45720" rtlCol="0" anchor="ctr">
            <a:normAutofit/>
          </a:bodyPr>
          <a:lstStyle/>
          <a:p>
            <a:r>
              <a:rPr lang="en-US" sz="3700" dirty="0"/>
              <a:t>Areas of Improvement</a:t>
            </a:r>
            <a:endParaRPr lang="en-US" sz="3700" kern="1200" dirty="0">
              <a:solidFill>
                <a:schemeClr val="tx1"/>
              </a:solidFill>
              <a:latin typeface="+mj-lt"/>
              <a:ea typeface="+mj-ea"/>
              <a:cs typeface="+mj-cs"/>
            </a:endParaRPr>
          </a:p>
        </p:txBody>
      </p:sp>
      <p:sp>
        <p:nvSpPr>
          <p:cNvPr id="31" name="Freeform: Shape 30">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DB93FB3F-A8D4-46D3-A1C6-C79C64563729}"/>
              </a:ext>
            </a:extLst>
          </p:cNvPr>
          <p:cNvSpPr>
            <a:spLocks noGrp="1"/>
          </p:cNvSpPr>
          <p:nvPr>
            <p:ph type="body" sz="half" idx="2"/>
          </p:nvPr>
        </p:nvSpPr>
        <p:spPr>
          <a:xfrm>
            <a:off x="362712" y="3741018"/>
            <a:ext cx="3603171" cy="2974161"/>
          </a:xfrm>
        </p:spPr>
        <p:txBody>
          <a:bodyPr vert="horz" lIns="91440" tIns="45720" rIns="91440" bIns="45720" rtlCol="0" anchor="ctr">
            <a:normAutofit/>
          </a:bodyPr>
          <a:lstStyle/>
          <a:p>
            <a:pPr marL="342900" indent="-342900">
              <a:buFont typeface="Arial" panose="020B0604020202020204" pitchFamily="34" charset="0"/>
              <a:buChar char="•"/>
            </a:pPr>
            <a:r>
              <a:rPr lang="en-US" sz="2000" dirty="0">
                <a:solidFill>
                  <a:srgbClr val="FFFFFF"/>
                </a:solidFill>
              </a:rPr>
              <a:t>Data sources</a:t>
            </a:r>
          </a:p>
          <a:p>
            <a:pPr marL="342900" indent="-342900">
              <a:buFont typeface="Arial" panose="020B0604020202020204" pitchFamily="34" charset="0"/>
              <a:buChar char="•"/>
            </a:pPr>
            <a:r>
              <a:rPr lang="en-US" sz="2000" dirty="0">
                <a:solidFill>
                  <a:srgbClr val="FFFFFF"/>
                </a:solidFill>
              </a:rPr>
              <a:t>Data Integration</a:t>
            </a:r>
          </a:p>
          <a:p>
            <a:pPr marL="342900" indent="-342900">
              <a:buFont typeface="Arial" panose="020B0604020202020204" pitchFamily="34" charset="0"/>
              <a:buChar char="•"/>
            </a:pPr>
            <a:r>
              <a:rPr lang="en-US" sz="2000" dirty="0">
                <a:solidFill>
                  <a:srgbClr val="FFFFFF"/>
                </a:solidFill>
              </a:rPr>
              <a:t>More insight from statistics</a:t>
            </a:r>
          </a:p>
          <a:p>
            <a:pPr marL="342900" indent="-342900">
              <a:buFont typeface="Arial" panose="020B0604020202020204" pitchFamily="34" charset="0"/>
              <a:buChar char="•"/>
            </a:pPr>
            <a:r>
              <a:rPr lang="en-US" sz="2000" dirty="0">
                <a:solidFill>
                  <a:srgbClr val="FFFFFF"/>
                </a:solidFill>
              </a:rPr>
              <a:t>Git branching for teamwork</a:t>
            </a:r>
          </a:p>
        </p:txBody>
      </p:sp>
      <p:pic>
        <p:nvPicPr>
          <p:cNvPr id="10" name="Picture 9" descr="A picture containing table, indoor, sitting, cup&#10;&#10;Description automatically generated">
            <a:extLst>
              <a:ext uri="{FF2B5EF4-FFF2-40B4-BE49-F238E27FC236}">
                <a16:creationId xmlns:a16="http://schemas.microsoft.com/office/drawing/2014/main" id="{FB544CCB-8B87-4DA8-895F-5E3AB3EA4C6D}"/>
              </a:ext>
            </a:extLst>
          </p:cNvPr>
          <p:cNvPicPr>
            <a:picLocks noChangeAspect="1"/>
          </p:cNvPicPr>
          <p:nvPr/>
        </p:nvPicPr>
        <p:blipFill rotWithShape="1">
          <a:blip r:embed="rId2">
            <a:extLst>
              <a:ext uri="{28A0092B-C50C-407E-A947-70E740481C1C}">
                <a14:useLocalDpi xmlns:a14="http://schemas.microsoft.com/office/drawing/2010/main" val="0"/>
              </a:ext>
            </a:extLst>
          </a:blip>
          <a:srcRect t="13924" r="-1" b="19830"/>
          <a:stretch/>
        </p:blipFill>
        <p:spPr>
          <a:xfrm>
            <a:off x="1" y="1785279"/>
            <a:ext cx="4767072" cy="1776354"/>
          </a:xfrm>
          <a:custGeom>
            <a:avLst/>
            <a:gdLst/>
            <a:ahLst/>
            <a:cxnLst/>
            <a:rect l="l" t="t" r="r" b="b"/>
            <a:pathLst>
              <a:path w="4636009" h="5032375">
                <a:moveTo>
                  <a:pt x="0" y="0"/>
                </a:moveTo>
                <a:lnTo>
                  <a:pt x="4636009" y="0"/>
                </a:lnTo>
                <a:lnTo>
                  <a:pt x="4636009" y="5032375"/>
                </a:lnTo>
                <a:lnTo>
                  <a:pt x="0" y="5032375"/>
                </a:lnTo>
                <a:close/>
              </a:path>
            </a:pathLst>
          </a:custGeom>
          <a:noFill/>
        </p:spPr>
      </p:pic>
      <p:pic>
        <p:nvPicPr>
          <p:cNvPr id="4" name="Picture 3">
            <a:extLst>
              <a:ext uri="{FF2B5EF4-FFF2-40B4-BE49-F238E27FC236}">
                <a16:creationId xmlns:a16="http://schemas.microsoft.com/office/drawing/2014/main" id="{A0DE0581-BDE6-2F48-A92B-61F5DF85B559}"/>
              </a:ext>
            </a:extLst>
          </p:cNvPr>
          <p:cNvPicPr>
            <a:picLocks noChangeAspect="1"/>
          </p:cNvPicPr>
          <p:nvPr/>
        </p:nvPicPr>
        <p:blipFill>
          <a:blip r:embed="rId3"/>
          <a:stretch>
            <a:fillRect/>
          </a:stretch>
        </p:blipFill>
        <p:spPr>
          <a:xfrm>
            <a:off x="5079702" y="4431115"/>
            <a:ext cx="2756696" cy="2189141"/>
          </a:xfrm>
          <a:prstGeom prst="rect">
            <a:avLst/>
          </a:prstGeom>
        </p:spPr>
      </p:pic>
      <p:pic>
        <p:nvPicPr>
          <p:cNvPr id="5" name="Picture 4">
            <a:extLst>
              <a:ext uri="{FF2B5EF4-FFF2-40B4-BE49-F238E27FC236}">
                <a16:creationId xmlns:a16="http://schemas.microsoft.com/office/drawing/2014/main" id="{F0CF55D9-40FD-0049-9F00-05D0DCC25702}"/>
              </a:ext>
            </a:extLst>
          </p:cNvPr>
          <p:cNvPicPr>
            <a:picLocks noChangeAspect="1"/>
          </p:cNvPicPr>
          <p:nvPr/>
        </p:nvPicPr>
        <p:blipFill>
          <a:blip r:embed="rId4"/>
          <a:stretch>
            <a:fillRect/>
          </a:stretch>
        </p:blipFill>
        <p:spPr>
          <a:xfrm>
            <a:off x="7973568" y="1993392"/>
            <a:ext cx="3855720" cy="4626864"/>
          </a:xfrm>
          <a:prstGeom prst="rect">
            <a:avLst/>
          </a:prstGeom>
        </p:spPr>
      </p:pic>
    </p:spTree>
    <p:extLst>
      <p:ext uri="{BB962C8B-B14F-4D97-AF65-F5344CB8AC3E}">
        <p14:creationId xmlns:p14="http://schemas.microsoft.com/office/powerpoint/2010/main" val="3724053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b="1" dirty="0"/>
              <a:t>Hypothesis</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755374"/>
            <a:ext cx="5501834" cy="5115074"/>
          </a:xfrm>
        </p:spPr>
        <p:txBody>
          <a:bodyPr anchor="ctr">
            <a:normAutofit/>
          </a:bodyPr>
          <a:lstStyle/>
          <a:p>
            <a:r>
              <a:rPr lang="en-US" sz="2200" dirty="0">
                <a:latin typeface="Times New Roman" panose="02020603050405020304" pitchFamily="18" charset="0"/>
                <a:cs typeface="Times New Roman" panose="02020603050405020304" pitchFamily="18" charset="0"/>
              </a:rPr>
              <a:t>Expect IPA to be the most consumed style globally due to the high Alcohol By Volume (ABV) and International Bitterness Unit (IBU)</a:t>
            </a:r>
          </a:p>
          <a:p>
            <a:r>
              <a:rPr lang="en-US" sz="2200" dirty="0">
                <a:latin typeface="Times New Roman" panose="02020603050405020304" pitchFamily="18" charset="0"/>
                <a:cs typeface="Times New Roman" panose="02020603050405020304" pitchFamily="18" charset="0"/>
              </a:rPr>
              <a:t>For this we did the following:</a:t>
            </a:r>
          </a:p>
          <a:p>
            <a:pPr lvl="1"/>
            <a:r>
              <a:rPr lang="en-US" sz="2200" dirty="0">
                <a:latin typeface="Times New Roman" panose="02020603050405020304" pitchFamily="18" charset="0"/>
                <a:cs typeface="Times New Roman" panose="02020603050405020304" pitchFamily="18" charset="0"/>
              </a:rPr>
              <a:t>Find brewery counts by country, state, city</a:t>
            </a:r>
          </a:p>
          <a:p>
            <a:pPr lvl="1"/>
            <a:r>
              <a:rPr lang="en-US" sz="2200" dirty="0">
                <a:latin typeface="Times New Roman" panose="02020603050405020304" pitchFamily="18" charset="0"/>
                <a:cs typeface="Times New Roman" panose="02020603050405020304" pitchFamily="18" charset="0"/>
              </a:rPr>
              <a:t>Find beer names and types for all those breweries</a:t>
            </a:r>
          </a:p>
          <a:p>
            <a:pPr lvl="1"/>
            <a:r>
              <a:rPr lang="en-US" sz="2200" dirty="0">
                <a:latin typeface="Times New Roman" panose="02020603050405020304" pitchFamily="18" charset="0"/>
                <a:cs typeface="Times New Roman" panose="02020603050405020304" pitchFamily="18" charset="0"/>
              </a:rPr>
              <a:t>Find ABV and IBU data for each beer name</a:t>
            </a:r>
          </a:p>
          <a:p>
            <a:pPr lvl="1"/>
            <a:r>
              <a:rPr lang="en-US" sz="2200" dirty="0">
                <a:latin typeface="Times New Roman" panose="02020603050405020304" pitchFamily="18" charset="0"/>
                <a:cs typeface="Times New Roman" panose="02020603050405020304" pitchFamily="18" charset="0"/>
              </a:rPr>
              <a:t>Find top beer type for each country</a:t>
            </a:r>
          </a:p>
          <a:p>
            <a:pPr lvl="1"/>
            <a:r>
              <a:rPr lang="en-US" sz="2200" dirty="0">
                <a:latin typeface="Times New Roman" panose="02020603050405020304" pitchFamily="18" charset="0"/>
                <a:cs typeface="Times New Roman" panose="02020603050405020304" pitchFamily="18" charset="0"/>
              </a:rPr>
              <a:t>Amount of beer brewed by state vs number of breweries</a:t>
            </a:r>
          </a:p>
          <a:p>
            <a:pPr lvl="1"/>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324170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 indoor, sitting, cup&#10;&#10;Description automatically generated">
            <a:extLst>
              <a:ext uri="{FF2B5EF4-FFF2-40B4-BE49-F238E27FC236}">
                <a16:creationId xmlns:a16="http://schemas.microsoft.com/office/drawing/2014/main" id="{FB544CCB-8B87-4DA8-895F-5E3AB3EA4C6D}"/>
              </a:ext>
            </a:extLst>
          </p:cNvPr>
          <p:cNvPicPr>
            <a:picLocks noChangeAspect="1"/>
          </p:cNvPicPr>
          <p:nvPr/>
        </p:nvPicPr>
        <p:blipFill rotWithShape="1">
          <a:blip r:embed="rId2">
            <a:extLst>
              <a:ext uri="{28A0092B-C50C-407E-A947-70E740481C1C}">
                <a14:useLocalDpi xmlns:a14="http://schemas.microsoft.com/office/drawing/2010/main" val="0"/>
              </a:ext>
            </a:extLst>
          </a:blip>
          <a:srcRect t="13924" r="-1" b="19830"/>
          <a:stretch/>
        </p:blipFill>
        <p:spPr>
          <a:xfrm>
            <a:off x="320040" y="320040"/>
            <a:ext cx="11548872" cy="4303462"/>
          </a:xfrm>
          <a:prstGeom prst="rect">
            <a:avLst/>
          </a:prstGeom>
          <a:noFill/>
        </p:spPr>
      </p:pic>
      <p:sp>
        <p:nvSpPr>
          <p:cNvPr id="24" name="Rectangle 2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841248" y="5009083"/>
            <a:ext cx="2889504" cy="1345997"/>
          </a:xfrm>
        </p:spPr>
        <p:txBody>
          <a:bodyPr vert="horz" lIns="91440" tIns="45720" rIns="91440" bIns="45720" rtlCol="0" anchor="ctr">
            <a:normAutofit/>
          </a:bodyPr>
          <a:lstStyle/>
          <a:p>
            <a:r>
              <a:rPr lang="en-US" sz="2600" dirty="0">
                <a:solidFill>
                  <a:schemeClr val="bg1"/>
                </a:solidFill>
              </a:rPr>
              <a:t>Future Project Enhancements</a:t>
            </a:r>
          </a:p>
        </p:txBody>
      </p:sp>
      <p:cxnSp>
        <p:nvCxnSpPr>
          <p:cNvPr id="26" name="Straight Connector 2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B93FB3F-A8D4-46D3-A1C6-C79C64563729}"/>
              </a:ext>
            </a:extLst>
          </p:cNvPr>
          <p:cNvSpPr>
            <a:spLocks noGrp="1"/>
          </p:cNvSpPr>
          <p:nvPr>
            <p:ph type="body" sz="half" idx="2"/>
          </p:nvPr>
        </p:nvSpPr>
        <p:spPr>
          <a:xfrm>
            <a:off x="4379976" y="5009083"/>
            <a:ext cx="6976872" cy="1345997"/>
          </a:xfrm>
        </p:spPr>
        <p:txBody>
          <a:bodyPr vert="horz" lIns="91440" tIns="45720" rIns="91440" bIns="45720" rtlCol="0" anchor="ctr">
            <a:normAutofit lnSpcReduction="10000"/>
          </a:bodyPr>
          <a:lstStyle/>
          <a:p>
            <a:pPr indent="-228600">
              <a:buFont typeface="Arial" panose="020B0604020202020204" pitchFamily="34" charset="0"/>
              <a:buChar char="•"/>
            </a:pPr>
            <a:r>
              <a:rPr lang="en-US" sz="1700" dirty="0">
                <a:solidFill>
                  <a:schemeClr val="bg1"/>
                </a:solidFill>
              </a:rPr>
              <a:t>Include Wineries</a:t>
            </a:r>
          </a:p>
          <a:p>
            <a:pPr indent="-228600">
              <a:buFont typeface="Arial" panose="020B0604020202020204" pitchFamily="34" charset="0"/>
              <a:buChar char="•"/>
            </a:pPr>
            <a:r>
              <a:rPr lang="en-US" sz="1700" dirty="0">
                <a:solidFill>
                  <a:schemeClr val="bg1"/>
                </a:solidFill>
              </a:rPr>
              <a:t>Include ingredient analysis</a:t>
            </a:r>
          </a:p>
          <a:p>
            <a:pPr indent="-228600">
              <a:buFont typeface="Arial" panose="020B0604020202020204" pitchFamily="34" charset="0"/>
              <a:buChar char="•"/>
            </a:pPr>
            <a:r>
              <a:rPr lang="en-US" sz="1700" dirty="0">
                <a:solidFill>
                  <a:schemeClr val="bg1"/>
                </a:solidFill>
              </a:rPr>
              <a:t>Include “Images”</a:t>
            </a:r>
          </a:p>
          <a:p>
            <a:pPr indent="-228600">
              <a:buFont typeface="Arial" panose="020B0604020202020204" pitchFamily="34" charset="0"/>
              <a:buChar char="•"/>
            </a:pPr>
            <a:r>
              <a:rPr lang="en-US" sz="1700" dirty="0">
                <a:solidFill>
                  <a:schemeClr val="bg1"/>
                </a:solidFill>
              </a:rPr>
              <a:t>Alcohol vs Disorders/DUIs/Deaths</a:t>
            </a:r>
          </a:p>
        </p:txBody>
      </p:sp>
    </p:spTree>
    <p:extLst>
      <p:ext uri="{BB962C8B-B14F-4D97-AF65-F5344CB8AC3E}">
        <p14:creationId xmlns:p14="http://schemas.microsoft.com/office/powerpoint/2010/main" val="397133347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015D-E4F7-489F-9780-1C21B103EC39}"/>
              </a:ext>
            </a:extLst>
          </p:cNvPr>
          <p:cNvSpPr>
            <a:spLocks noGrp="1"/>
          </p:cNvSpPr>
          <p:nvPr>
            <p:ph type="ctrTitle"/>
          </p:nvPr>
        </p:nvSpPr>
        <p:spPr>
          <a:xfrm>
            <a:off x="781464" y="59792"/>
            <a:ext cx="5314536" cy="1325563"/>
          </a:xfrm>
        </p:spPr>
        <p:txBody>
          <a:bodyPr vert="horz" lIns="91440" tIns="45720" rIns="91440" bIns="45720" rtlCol="0" anchor="ctr">
            <a:normAutofit/>
          </a:bodyPr>
          <a:lstStyle/>
          <a:p>
            <a:pPr algn="l"/>
            <a:r>
              <a:rPr lang="en-US" sz="4400" dirty="0"/>
              <a:t>Data Sources</a:t>
            </a:r>
          </a:p>
        </p:txBody>
      </p:sp>
      <p:sp>
        <p:nvSpPr>
          <p:cNvPr id="3" name="Subtitle 2">
            <a:extLst>
              <a:ext uri="{FF2B5EF4-FFF2-40B4-BE49-F238E27FC236}">
                <a16:creationId xmlns:a16="http://schemas.microsoft.com/office/drawing/2014/main" id="{B866BD6E-D807-45F5-92E8-FFCF8FE51B34}"/>
              </a:ext>
            </a:extLst>
          </p:cNvPr>
          <p:cNvSpPr>
            <a:spLocks noGrp="1"/>
          </p:cNvSpPr>
          <p:nvPr>
            <p:ph type="subTitle" idx="1"/>
          </p:nvPr>
        </p:nvSpPr>
        <p:spPr>
          <a:xfrm>
            <a:off x="233860" y="1099243"/>
            <a:ext cx="6703653" cy="5036183"/>
          </a:xfrm>
        </p:spPr>
        <p:txBody>
          <a:bodyPr vert="horz" lIns="91440" tIns="45720" rIns="91440" bIns="45720" rtlCol="0" anchor="t">
            <a:noAutofit/>
          </a:bodyPr>
          <a:lstStyle/>
          <a:p>
            <a:pPr marL="457200" indent="-228600" algn="l" fontAlgn="base">
              <a:spcBef>
                <a:spcPts val="0"/>
              </a:spcBef>
              <a:spcAft>
                <a:spcPts val="600"/>
              </a:spcAft>
              <a:buFont typeface="Arial" panose="020B0604020202020204" pitchFamily="34" charset="0"/>
              <a:buChar char="•"/>
            </a:pPr>
            <a:r>
              <a:rPr lang="en-US" sz="1400" b="1" dirty="0"/>
              <a:t>Ashish</a:t>
            </a:r>
          </a:p>
          <a:p>
            <a:pPr marL="914400" indent="-228600" algn="l">
              <a:spcBef>
                <a:spcPts val="0"/>
              </a:spcBef>
              <a:spcAft>
                <a:spcPts val="600"/>
              </a:spcAft>
              <a:buFont typeface="Arial" panose="020B0604020202020204" pitchFamily="34" charset="0"/>
              <a:buChar char="•"/>
            </a:pPr>
            <a:r>
              <a:rPr lang="en-US" sz="1400" b="1" u="sng" dirty="0">
                <a:hlinkClick r:id="rId2">
                  <a:extLst>
                    <a:ext uri="{A12FA001-AC4F-418D-AE19-62706E023703}">
                      <ahyp:hlinkClr xmlns:ahyp="http://schemas.microsoft.com/office/drawing/2018/hyperlinkcolor" val="tx"/>
                    </a:ext>
                  </a:extLst>
                </a:hlinkClick>
              </a:rPr>
              <a:t>https://googles.p.rapidapi.com/breweries</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3">
                  <a:extLst>
                    <a:ext uri="{A12FA001-AC4F-418D-AE19-62706E023703}">
                      <ahyp:hlinkClr xmlns:ahyp="http://schemas.microsoft.com/office/drawing/2018/hyperlinkcolor" val="tx"/>
                    </a:ext>
                  </a:extLst>
                </a:hlinkClick>
              </a:rPr>
              <a:t>https://api.openbrewerydb.org/breweries</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4">
                  <a:extLst>
                    <a:ext uri="{A12FA001-AC4F-418D-AE19-62706E023703}">
                      <ahyp:hlinkClr xmlns:ahyp="http://schemas.microsoft.com/office/drawing/2018/hyperlinkcolor" val="tx"/>
                    </a:ext>
                  </a:extLst>
                </a:hlinkClick>
              </a:rPr>
              <a:t>https://www.kaggle.com/</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5">
                  <a:extLst>
                    <a:ext uri="{A12FA001-AC4F-418D-AE19-62706E023703}">
                      <ahyp:hlinkClr xmlns:ahyp="http://schemas.microsoft.com/office/drawing/2018/hyperlinkcolor" val="tx"/>
                    </a:ext>
                  </a:extLst>
                </a:hlinkClick>
              </a:rPr>
              <a:t>https://maps.googleapis.com/maps/api/geocode/json</a:t>
            </a:r>
            <a:endParaRPr lang="en-US" sz="1400" b="1" u="sng" dirty="0"/>
          </a:p>
          <a:p>
            <a:pPr marL="457200" indent="-228600" algn="l" fontAlgn="base">
              <a:spcBef>
                <a:spcPts val="0"/>
              </a:spcBef>
              <a:spcAft>
                <a:spcPts val="600"/>
              </a:spcAft>
              <a:buFont typeface="Arial" panose="020B0604020202020204" pitchFamily="34" charset="0"/>
              <a:buChar char="•"/>
            </a:pPr>
            <a:endParaRPr lang="en-US" sz="1400" b="1" i="0" u="none" strike="noStrike" dirty="0">
              <a:effectLst/>
            </a:endParaRPr>
          </a:p>
          <a:p>
            <a:pPr marL="457200" indent="-228600" algn="l" fontAlgn="base">
              <a:spcBef>
                <a:spcPts val="0"/>
              </a:spcBef>
              <a:spcAft>
                <a:spcPts val="600"/>
              </a:spcAft>
              <a:buFont typeface="Arial" panose="020B0604020202020204" pitchFamily="34" charset="0"/>
              <a:buChar char="•"/>
            </a:pPr>
            <a:r>
              <a:rPr lang="en-US" sz="1400" b="1" i="0" u="none" strike="noStrike" dirty="0" err="1">
                <a:effectLst/>
              </a:rPr>
              <a:t>Bejirose</a:t>
            </a:r>
            <a:endParaRPr lang="en-US" sz="1400" b="1" i="0" u="none" strike="noStrike" dirty="0">
              <a:effectLst/>
            </a:endParaRPr>
          </a:p>
          <a:p>
            <a:pPr marL="914400" indent="-228600" algn="l">
              <a:spcBef>
                <a:spcPts val="0"/>
              </a:spcBef>
              <a:spcAft>
                <a:spcPts val="600"/>
              </a:spcAft>
              <a:buFont typeface="Arial" panose="020B0604020202020204" pitchFamily="34" charset="0"/>
              <a:buChar char="•"/>
            </a:pPr>
            <a:r>
              <a:rPr lang="en-US" sz="1400" b="1" u="sng" dirty="0">
                <a:hlinkClick r:id="rId5">
                  <a:extLst>
                    <a:ext uri="{A12FA001-AC4F-418D-AE19-62706E023703}">
                      <ahyp:hlinkClr xmlns:ahyp="http://schemas.microsoft.com/office/drawing/2018/hyperlinkcolor" val="tx"/>
                    </a:ext>
                  </a:extLst>
                </a:hlinkClick>
              </a:rPr>
              <a:t>https://maps.googleapis.com/maps/api/geocode/json</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6">
                  <a:extLst>
                    <a:ext uri="{A12FA001-AC4F-418D-AE19-62706E023703}">
                      <ahyp:hlinkClr xmlns:ahyp="http://schemas.microsoft.com/office/drawing/2018/hyperlinkcolor" val="tx"/>
                    </a:ext>
                  </a:extLst>
                </a:hlinkClick>
              </a:rPr>
              <a:t>https://maps.googleapis.com/maps/api/place/nearbysearch/json</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7">
                  <a:extLst>
                    <a:ext uri="{A12FA001-AC4F-418D-AE19-62706E023703}">
                      <ahyp:hlinkClr xmlns:ahyp="http://schemas.microsoft.com/office/drawing/2018/hyperlinkcolor" val="tx"/>
                    </a:ext>
                  </a:extLst>
                </a:hlinkClick>
              </a:rPr>
              <a:t>https://sandbox-api.brewerydb.com/v2/breweries</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t>https://</a:t>
            </a:r>
            <a:r>
              <a:rPr lang="en-US" sz="1400" b="1" u="sng" dirty="0" err="1"/>
              <a:t>www.nbwa.org</a:t>
            </a:r>
            <a:r>
              <a:rPr lang="en-US" sz="1400" b="1" u="sng" dirty="0"/>
              <a:t>/resources/industry-fast-facts#:~:text=Based%20on%20beer%20shipment%20data,and%20considered%20legal%20drinking%20age.html </a:t>
            </a:r>
          </a:p>
          <a:p>
            <a:pPr marL="457200" indent="-228600" algn="l" fontAlgn="base">
              <a:spcBef>
                <a:spcPts val="0"/>
              </a:spcBef>
              <a:spcAft>
                <a:spcPts val="600"/>
              </a:spcAft>
              <a:buFont typeface="Arial" panose="020B0604020202020204" pitchFamily="34" charset="0"/>
              <a:buChar char="•"/>
            </a:pPr>
            <a:endParaRPr lang="en-US" sz="1400" b="1" i="0" u="none" strike="noStrike" dirty="0">
              <a:effectLst/>
            </a:endParaRPr>
          </a:p>
          <a:p>
            <a:pPr marL="457200" indent="-228600" algn="l" fontAlgn="base">
              <a:spcBef>
                <a:spcPts val="0"/>
              </a:spcBef>
              <a:spcAft>
                <a:spcPts val="600"/>
              </a:spcAft>
              <a:buFont typeface="Arial" panose="020B0604020202020204" pitchFamily="34" charset="0"/>
              <a:buChar char="•"/>
            </a:pPr>
            <a:r>
              <a:rPr lang="en-US" sz="1400" b="1" i="0" u="none" strike="noStrike" dirty="0">
                <a:effectLst/>
              </a:rPr>
              <a:t>Poonam</a:t>
            </a:r>
            <a:br>
              <a:rPr lang="en-US" sz="1400" b="0" dirty="0">
                <a:effectLst/>
              </a:rPr>
            </a:br>
            <a:endParaRPr lang="en-US" sz="1400" b="1" i="0" u="none" strike="noStrike" dirty="0">
              <a:effectLst/>
            </a:endParaRPr>
          </a:p>
          <a:p>
            <a:pPr marL="914400" indent="-228600" algn="l">
              <a:spcBef>
                <a:spcPts val="0"/>
              </a:spcBef>
              <a:spcAft>
                <a:spcPts val="600"/>
              </a:spcAft>
              <a:buFont typeface="Arial" panose="020B0604020202020204" pitchFamily="34" charset="0"/>
              <a:buChar char="•"/>
            </a:pPr>
            <a:r>
              <a:rPr lang="en-US" sz="1400" b="1" u="sng" dirty="0">
                <a:hlinkClick r:id="rId8">
                  <a:extLst>
                    <a:ext uri="{A12FA001-AC4F-418D-AE19-62706E023703}">
                      <ahyp:hlinkClr xmlns:ahyp="http://schemas.microsoft.com/office/drawing/2018/hyperlinkcolor" val="tx"/>
                    </a:ext>
                  </a:extLst>
                </a:hlinkClick>
              </a:rPr>
              <a:t>https://maps.googleapis.com/maps/api/place/textsearch/json</a:t>
            </a:r>
            <a:endParaRPr lang="en-US" sz="1400" b="1" u="sng" dirty="0"/>
          </a:p>
          <a:p>
            <a:pPr marL="457200" indent="-228600" algn="l" fontAlgn="base">
              <a:spcBef>
                <a:spcPts val="0"/>
              </a:spcBef>
              <a:spcAft>
                <a:spcPts val="600"/>
              </a:spcAft>
              <a:buFont typeface="Arial" panose="020B0604020202020204" pitchFamily="34" charset="0"/>
              <a:buChar char="•"/>
            </a:pPr>
            <a:endParaRPr lang="en-US" sz="1400" b="1" i="0" u="none" strike="noStrike" dirty="0">
              <a:effectLst/>
            </a:endParaRPr>
          </a:p>
          <a:p>
            <a:pPr marL="457200" indent="-228600" algn="l" fontAlgn="base">
              <a:spcBef>
                <a:spcPts val="0"/>
              </a:spcBef>
              <a:spcAft>
                <a:spcPts val="600"/>
              </a:spcAft>
              <a:buFont typeface="Arial" panose="020B0604020202020204" pitchFamily="34" charset="0"/>
              <a:buChar char="•"/>
            </a:pPr>
            <a:r>
              <a:rPr lang="en-US" sz="1400" b="1" i="0" u="none" strike="noStrike" dirty="0">
                <a:effectLst/>
              </a:rPr>
              <a:t>Renee</a:t>
            </a:r>
            <a:br>
              <a:rPr lang="en-US" sz="1400" b="0" dirty="0">
                <a:effectLst/>
              </a:rPr>
            </a:br>
            <a:endParaRPr lang="en-US" sz="1400" b="1" i="0" u="none" strike="noStrike" dirty="0">
              <a:effectLst/>
            </a:endParaRPr>
          </a:p>
          <a:p>
            <a:pPr marL="914400" indent="-228600" algn="l">
              <a:spcBef>
                <a:spcPts val="0"/>
              </a:spcBef>
              <a:spcAft>
                <a:spcPts val="600"/>
              </a:spcAft>
              <a:buFont typeface="Arial" panose="020B0604020202020204" pitchFamily="34" charset="0"/>
              <a:buChar char="•"/>
            </a:pPr>
            <a:r>
              <a:rPr lang="en-US" sz="1400" b="1" u="sng" dirty="0">
                <a:hlinkClick r:id="rId4">
                  <a:extLst>
                    <a:ext uri="{A12FA001-AC4F-418D-AE19-62706E023703}">
                      <ahyp:hlinkClr xmlns:ahyp="http://schemas.microsoft.com/office/drawing/2018/hyperlinkcolor" val="tx"/>
                    </a:ext>
                  </a:extLst>
                </a:hlinkClick>
              </a:rPr>
              <a:t>https://www.kaggle.com/</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6">
                  <a:extLst>
                    <a:ext uri="{A12FA001-AC4F-418D-AE19-62706E023703}">
                      <ahyp:hlinkClr xmlns:ahyp="http://schemas.microsoft.com/office/drawing/2018/hyperlinkcolor" val="tx"/>
                    </a:ext>
                  </a:extLst>
                </a:hlinkClick>
              </a:rPr>
              <a:t>https://maps.googleapis.com/maps/api/place/nearbysearch/json</a:t>
            </a:r>
            <a:endParaRPr lang="en-US" sz="1400" b="1" u="sng" dirty="0"/>
          </a:p>
          <a:p>
            <a:pPr marL="914400" indent="-228600" algn="l">
              <a:spcBef>
                <a:spcPts val="0"/>
              </a:spcBef>
              <a:spcAft>
                <a:spcPts val="600"/>
              </a:spcAft>
              <a:buFont typeface="Arial" panose="020B0604020202020204" pitchFamily="34" charset="0"/>
              <a:buChar char="•"/>
            </a:pPr>
            <a:endParaRPr lang="en-US" sz="1400" b="1" u="sng" dirty="0"/>
          </a:p>
          <a:p>
            <a:pPr marL="685800" algn="l">
              <a:spcBef>
                <a:spcPts val="0"/>
              </a:spcBef>
              <a:spcAft>
                <a:spcPts val="600"/>
              </a:spcAft>
            </a:pPr>
            <a:br>
              <a:rPr lang="en-US" sz="1400" b="1" u="sng" dirty="0"/>
            </a:br>
            <a:endParaRPr lang="en-US" sz="1400" b="1" u="sng" dirty="0"/>
          </a:p>
        </p:txBody>
      </p:sp>
      <p:sp>
        <p:nvSpPr>
          <p:cNvPr id="1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4">
            <a:extLst>
              <a:ext uri="{FF2B5EF4-FFF2-40B4-BE49-F238E27FC236}">
                <a16:creationId xmlns:a16="http://schemas.microsoft.com/office/drawing/2014/main" id="{59C1B410-C743-4A5D-A0E1-ED2CF04BAFDB}"/>
              </a:ext>
            </a:extLst>
          </p:cNvPr>
          <p:cNvPicPr>
            <a:picLocks noChangeAspect="1"/>
          </p:cNvPicPr>
          <p:nvPr/>
        </p:nvPicPr>
        <p:blipFill rotWithShape="1">
          <a:blip r:embed="rId9"/>
          <a:srcRect l="2600" r="33166"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93031616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2CF042-A049-48F0-90F1-40E5EF989E0C}"/>
              </a:ext>
            </a:extLst>
          </p:cNvPr>
          <p:cNvSpPr>
            <a:spLocks noGrp="1"/>
          </p:cNvSpPr>
          <p:nvPr>
            <p:ph type="title"/>
          </p:nvPr>
        </p:nvSpPr>
        <p:spPr>
          <a:xfrm>
            <a:off x="2311147" y="365760"/>
            <a:ext cx="7569706" cy="1288238"/>
          </a:xfrm>
        </p:spPr>
        <p:txBody>
          <a:bodyPr vert="horz" lIns="91440" tIns="45720" rIns="91440" bIns="45720" rtlCol="0" anchor="ctr">
            <a:normAutofit/>
          </a:bodyPr>
          <a:lstStyle/>
          <a:p>
            <a:pPr algn="ctr"/>
            <a:r>
              <a:rPr lang="en-US"/>
              <a:t>Data Sources - Limitations</a:t>
            </a:r>
          </a:p>
        </p:txBody>
      </p:sp>
      <p:sp>
        <p:nvSpPr>
          <p:cNvPr id="3" name="Content Placeholder 2">
            <a:extLst>
              <a:ext uri="{FF2B5EF4-FFF2-40B4-BE49-F238E27FC236}">
                <a16:creationId xmlns:a16="http://schemas.microsoft.com/office/drawing/2014/main" id="{34CC3BF3-1205-4562-BD07-4C59611A06E4}"/>
              </a:ext>
            </a:extLst>
          </p:cNvPr>
          <p:cNvSpPr>
            <a:spLocks noGrp="1"/>
          </p:cNvSpPr>
          <p:nvPr>
            <p:ph idx="1"/>
          </p:nvPr>
        </p:nvSpPr>
        <p:spPr>
          <a:xfrm>
            <a:off x="2165569" y="1956816"/>
            <a:ext cx="7860863" cy="4024884"/>
          </a:xfrm>
        </p:spPr>
        <p:txBody>
          <a:bodyPr anchor="t">
            <a:normAutofit/>
          </a:bodyPr>
          <a:lstStyle/>
          <a:p>
            <a:r>
              <a:rPr lang="en-US" sz="2000" dirty="0">
                <a:latin typeface="Times New Roman" panose="02020603050405020304" pitchFamily="18" charset="0"/>
                <a:cs typeface="Times New Roman" panose="02020603050405020304" pitchFamily="18" charset="0"/>
              </a:rPr>
              <a:t>Unable to get API Key (Untappd API, TripAdvisor API )</a:t>
            </a:r>
          </a:p>
          <a:p>
            <a:r>
              <a:rPr lang="en-US" sz="2000" dirty="0">
                <a:latin typeface="Times New Roman" panose="02020603050405020304" pitchFamily="18" charset="0"/>
                <a:cs typeface="Times New Roman" panose="02020603050405020304" pitchFamily="18" charset="0"/>
              </a:rPr>
              <a:t>Limited API request calls (</a:t>
            </a:r>
            <a:r>
              <a:rPr lang="en-US" sz="2000" dirty="0" err="1">
                <a:latin typeface="Times New Roman" panose="02020603050405020304" pitchFamily="18" charset="0"/>
                <a:cs typeface="Times New Roman" panose="02020603050405020304" pitchFamily="18" charset="0"/>
              </a:rPr>
              <a:t>Beermapping</a:t>
            </a:r>
            <a:r>
              <a:rPr lang="en-US" sz="2000" dirty="0">
                <a:latin typeface="Times New Roman" panose="02020603050405020304" pitchFamily="18" charset="0"/>
                <a:cs typeface="Times New Roman" panose="02020603050405020304" pitchFamily="18" charset="0"/>
              </a:rPr>
              <a:t> API)</a:t>
            </a:r>
          </a:p>
          <a:p>
            <a:r>
              <a:rPr lang="en-US" sz="2000" dirty="0">
                <a:latin typeface="Times New Roman" panose="02020603050405020304" pitchFamily="18" charset="0"/>
                <a:cs typeface="Times New Roman" panose="02020603050405020304" pitchFamily="18" charset="0"/>
              </a:rPr>
              <a:t>Limited Dataset Retrievals </a:t>
            </a:r>
          </a:p>
          <a:p>
            <a:pPr lvl="1"/>
            <a:r>
              <a:rPr lang="en-US" sz="1600" dirty="0">
                <a:latin typeface="Times New Roman" panose="02020603050405020304" pitchFamily="18" charset="0"/>
                <a:cs typeface="Times New Roman" panose="02020603050405020304" pitchFamily="18" charset="0"/>
              </a:rPr>
              <a:t>[Google API - 20 results per search, 60 max per </a:t>
            </a:r>
            <a:r>
              <a:rPr lang="en-US" sz="1600" dirty="0" err="1">
                <a:latin typeface="Times New Roman" panose="02020603050405020304" pitchFamily="18" charset="0"/>
                <a:cs typeface="Times New Roman" panose="02020603050405020304" pitchFamily="18" charset="0"/>
              </a:rPr>
              <a:t>page_token</a:t>
            </a:r>
            <a:r>
              <a:rPr lang="en-US" sz="1600" dirty="0">
                <a:latin typeface="Times New Roman" panose="02020603050405020304" pitchFamily="18" charset="0"/>
                <a:cs typeface="Times New Roman" panose="02020603050405020304" pitchFamily="18" charset="0"/>
              </a:rPr>
              <a:t>]</a:t>
            </a:r>
          </a:p>
          <a:p>
            <a:pPr lvl="1"/>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OpenBreweryDB</a:t>
            </a:r>
            <a:r>
              <a:rPr lang="en-US" sz="1600" dirty="0">
                <a:latin typeface="Times New Roman" panose="02020603050405020304" pitchFamily="18" charset="0"/>
                <a:cs typeface="Times New Roman" panose="02020603050405020304" pitchFamily="18" charset="0"/>
              </a:rPr>
              <a:t> – 25 results/page max but can iterate over index pages]</a:t>
            </a:r>
          </a:p>
          <a:p>
            <a:r>
              <a:rPr lang="en-US" sz="2000" dirty="0">
                <a:latin typeface="Times New Roman" panose="02020603050405020304" pitchFamily="18" charset="0"/>
                <a:cs typeface="Times New Roman" panose="02020603050405020304" pitchFamily="18" charset="0"/>
              </a:rPr>
              <a:t>Limited Documentation (Rapid API)</a:t>
            </a:r>
          </a:p>
          <a:p>
            <a:r>
              <a:rPr lang="en-US" sz="2000" dirty="0">
                <a:latin typeface="Times New Roman" panose="02020603050405020304" pitchFamily="18" charset="0"/>
                <a:cs typeface="Times New Roman" panose="02020603050405020304" pitchFamily="18" charset="0"/>
              </a:rPr>
              <a:t>Static data for data analysis in CSV and JSON format (</a:t>
            </a:r>
            <a:r>
              <a:rPr lang="en-US" sz="2000" dirty="0" err="1">
                <a:latin typeface="Times New Roman" panose="02020603050405020304" pitchFamily="18" charset="0"/>
                <a:cs typeface="Times New Roman" panose="02020603050405020304" pitchFamily="18" charset="0"/>
              </a:rPr>
              <a:t>Kaggle.com</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Paid membership required to </a:t>
            </a:r>
            <a:r>
              <a:rPr lang="en-US" sz="2000" dirty="0" err="1">
                <a:latin typeface="Times New Roman" panose="02020603050405020304" pitchFamily="18" charset="0"/>
                <a:cs typeface="Times New Roman" panose="02020603050405020304" pitchFamily="18" charset="0"/>
              </a:rPr>
              <a:t>BrewerAssociation.com</a:t>
            </a:r>
            <a:r>
              <a:rPr lang="en-US" sz="2000" dirty="0">
                <a:latin typeface="Times New Roman" panose="02020603050405020304" pitchFamily="18" charset="0"/>
                <a:cs typeface="Times New Roman" panose="02020603050405020304" pitchFamily="18" charset="0"/>
              </a:rPr>
              <a:t> for yearly data of actual production volumes of breweries</a:t>
            </a:r>
          </a:p>
          <a:p>
            <a:r>
              <a:rPr lang="en-US" sz="2000" dirty="0">
                <a:latin typeface="Times New Roman" panose="02020603050405020304" pitchFamily="18" charset="0"/>
                <a:cs typeface="Times New Roman" panose="02020603050405020304" pitchFamily="18" charset="0"/>
              </a:rPr>
              <a:t>Bad/missing Data</a:t>
            </a:r>
          </a:p>
          <a:p>
            <a:r>
              <a:rPr lang="en-US" sz="2000" dirty="0">
                <a:latin typeface="Times New Roman" panose="02020603050405020304" pitchFamily="18" charset="0"/>
                <a:cs typeface="Times New Roman" panose="02020603050405020304" pitchFamily="18" charset="0"/>
              </a:rPr>
              <a:t>Different sources report different data – truth &amp; origin of data</a:t>
            </a:r>
          </a:p>
        </p:txBody>
      </p:sp>
    </p:spTree>
    <p:extLst>
      <p:ext uri="{BB962C8B-B14F-4D97-AF65-F5344CB8AC3E}">
        <p14:creationId xmlns:p14="http://schemas.microsoft.com/office/powerpoint/2010/main" val="410718584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38200" y="669925"/>
            <a:ext cx="4508946" cy="1325563"/>
          </a:xfrm>
        </p:spPr>
        <p:txBody>
          <a:bodyPr vert="horz" lIns="91440" tIns="45720" rIns="91440" bIns="45720" rtlCol="0" anchor="b">
            <a:normAutofit/>
          </a:bodyPr>
          <a:lstStyle/>
          <a:p>
            <a:pPr algn="r"/>
            <a:r>
              <a:rPr lang="en-US" sz="4400" kern="1200">
                <a:solidFill>
                  <a:schemeClr val="bg1"/>
                </a:solidFill>
                <a:latin typeface="+mj-lt"/>
                <a:ea typeface="+mj-ea"/>
                <a:cs typeface="+mj-cs"/>
              </a:rPr>
              <a:t>Data Mangling</a:t>
            </a:r>
          </a:p>
        </p:txBody>
      </p:sp>
      <p:cxnSp>
        <p:nvCxnSpPr>
          <p:cNvPr id="13" name="Straight Connector 1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1392667" y="2398957"/>
            <a:ext cx="4703333" cy="3526144"/>
          </a:xfrm>
        </p:spPr>
        <p:txBody>
          <a:bodyPr vert="horz" lIns="91440" tIns="45720" rIns="91440" bIns="45720" rtlCol="0">
            <a:normAutofit/>
          </a:bodyPr>
          <a:lstStyle/>
          <a:p>
            <a:r>
              <a:rPr lang="en-US" sz="2000" dirty="0">
                <a:solidFill>
                  <a:schemeClr val="accent2"/>
                </a:solidFill>
              </a:rPr>
              <a:t>Common Issues faced:</a:t>
            </a:r>
          </a:p>
          <a:p>
            <a:pPr marL="285750" indent="-228600">
              <a:buFont typeface="Arial" panose="020B0604020202020204" pitchFamily="34" charset="0"/>
              <a:buChar char="•"/>
            </a:pPr>
            <a:r>
              <a:rPr lang="en-US" sz="2000" dirty="0" err="1">
                <a:solidFill>
                  <a:schemeClr val="bg1"/>
                </a:solidFill>
              </a:rPr>
              <a:t>NaN</a:t>
            </a:r>
            <a:r>
              <a:rPr lang="en-US" sz="2000" dirty="0">
                <a:solidFill>
                  <a:schemeClr val="bg1"/>
                </a:solidFill>
              </a:rPr>
              <a:t> on Latitudes and Longitudes</a:t>
            </a:r>
          </a:p>
          <a:p>
            <a:pPr marL="285750" indent="-228600">
              <a:buFont typeface="Arial" panose="020B0604020202020204" pitchFamily="34" charset="0"/>
              <a:buChar char="•"/>
            </a:pPr>
            <a:r>
              <a:rPr lang="en-US" sz="2000" dirty="0">
                <a:solidFill>
                  <a:schemeClr val="bg1"/>
                </a:solidFill>
              </a:rPr>
              <a:t>Missing address</a:t>
            </a:r>
          </a:p>
          <a:p>
            <a:pPr marL="285750" indent="-228600">
              <a:buFont typeface="Arial" panose="020B0604020202020204" pitchFamily="34" charset="0"/>
              <a:buChar char="•"/>
            </a:pPr>
            <a:r>
              <a:rPr lang="en-US" sz="2000" dirty="0">
                <a:solidFill>
                  <a:schemeClr val="bg1"/>
                </a:solidFill>
              </a:rPr>
              <a:t>Missing City</a:t>
            </a:r>
          </a:p>
          <a:p>
            <a:pPr marL="285750" indent="-228600">
              <a:buFont typeface="Arial" panose="020B0604020202020204" pitchFamily="34" charset="0"/>
              <a:buChar char="•"/>
            </a:pPr>
            <a:r>
              <a:rPr lang="en-US" sz="2000" dirty="0">
                <a:solidFill>
                  <a:schemeClr val="bg1"/>
                </a:solidFill>
              </a:rPr>
              <a:t>Missing State</a:t>
            </a:r>
          </a:p>
          <a:p>
            <a:pPr marL="285750" indent="-228600">
              <a:buFont typeface="Arial" panose="020B0604020202020204" pitchFamily="34" charset="0"/>
              <a:buChar char="•"/>
            </a:pPr>
            <a:r>
              <a:rPr lang="en-US" sz="2000" dirty="0">
                <a:solidFill>
                  <a:schemeClr val="bg1"/>
                </a:solidFill>
              </a:rPr>
              <a:t>JSON fields expected would be missing</a:t>
            </a:r>
          </a:p>
          <a:p>
            <a:pPr marL="285750" indent="-228600">
              <a:buFont typeface="Arial" panose="020B0604020202020204" pitchFamily="34" charset="0"/>
              <a:buChar char="•"/>
            </a:pPr>
            <a:r>
              <a:rPr lang="en-US" sz="2000" dirty="0">
                <a:solidFill>
                  <a:schemeClr val="bg1"/>
                </a:solidFill>
              </a:rPr>
              <a:t>CSV data merge &amp; cleaning</a:t>
            </a:r>
          </a:p>
        </p:txBody>
      </p:sp>
      <p:sp>
        <p:nvSpPr>
          <p:cNvPr id="15" name="Rectangle 1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7387DA55-C367-134B-A3D0-62AA424EFB38}"/>
              </a:ext>
            </a:extLst>
          </p:cNvPr>
          <p:cNvSpPr txBox="1">
            <a:spLocks/>
          </p:cNvSpPr>
          <p:nvPr/>
        </p:nvSpPr>
        <p:spPr>
          <a:xfrm>
            <a:off x="6222206" y="2398957"/>
            <a:ext cx="5540204"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000" dirty="0">
                <a:solidFill>
                  <a:schemeClr val="accent6"/>
                </a:solidFill>
                <a:cs typeface="Times New Roman" panose="02020603050405020304" pitchFamily="18" charset="0"/>
              </a:rPr>
              <a:t>Solved by:</a:t>
            </a:r>
          </a:p>
          <a:p>
            <a:pPr marL="285750" indent="-285750">
              <a:buFontTx/>
              <a:buChar char="-"/>
            </a:pPr>
            <a:r>
              <a:rPr lang="en-US" sz="2000" dirty="0">
                <a:solidFill>
                  <a:schemeClr val="bg1"/>
                </a:solidFill>
                <a:cs typeface="Times New Roman" panose="02020603050405020304" pitchFamily="18" charset="0"/>
              </a:rPr>
              <a:t>Looking for status = “OK” on JSON results </a:t>
            </a:r>
          </a:p>
          <a:p>
            <a:pPr marL="742950" lvl="1" indent="-285750">
              <a:buFontTx/>
              <a:buChar char="-"/>
            </a:pPr>
            <a:r>
              <a:rPr lang="en-US" sz="2000" dirty="0">
                <a:solidFill>
                  <a:schemeClr val="bg1"/>
                </a:solidFill>
                <a:cs typeface="Times New Roman" panose="02020603050405020304" pitchFamily="18" charset="0"/>
              </a:rPr>
              <a:t>Used </a:t>
            </a:r>
            <a:r>
              <a:rPr lang="en-US" sz="2000" dirty="0" err="1">
                <a:solidFill>
                  <a:schemeClr val="bg1"/>
                </a:solidFill>
                <a:cs typeface="Times New Roman" panose="02020603050405020304" pitchFamily="18" charset="0"/>
              </a:rPr>
              <a:t>if..else</a:t>
            </a:r>
            <a:r>
              <a:rPr lang="en-US" sz="2000" dirty="0">
                <a:solidFill>
                  <a:schemeClr val="bg1"/>
                </a:solidFill>
                <a:cs typeface="Times New Roman" panose="02020603050405020304" pitchFamily="18" charset="0"/>
              </a:rPr>
              <a:t> or </a:t>
            </a:r>
            <a:r>
              <a:rPr lang="en-US" sz="2000" dirty="0" err="1">
                <a:solidFill>
                  <a:schemeClr val="bg1"/>
                </a:solidFill>
                <a:cs typeface="Times New Roman" panose="02020603050405020304" pitchFamily="18" charset="0"/>
              </a:rPr>
              <a:t>try..except</a:t>
            </a:r>
            <a:endParaRPr lang="en-US" sz="2000" dirty="0">
              <a:solidFill>
                <a:schemeClr val="bg1"/>
              </a:solidFill>
              <a:cs typeface="Times New Roman" panose="02020603050405020304" pitchFamily="18" charset="0"/>
            </a:endParaRPr>
          </a:p>
          <a:p>
            <a:pPr marL="285750" indent="-285750">
              <a:buFontTx/>
              <a:buChar char="-"/>
            </a:pPr>
            <a:r>
              <a:rPr lang="en-US" sz="2000" dirty="0">
                <a:solidFill>
                  <a:schemeClr val="bg1"/>
                </a:solidFill>
                <a:cs typeface="Times New Roman" panose="02020603050405020304" pitchFamily="18" charset="0"/>
              </a:rPr>
              <a:t>When </a:t>
            </a:r>
            <a:r>
              <a:rPr lang="en-US" sz="2000" dirty="0" err="1">
                <a:solidFill>
                  <a:schemeClr val="bg1"/>
                </a:solidFill>
                <a:cs typeface="Times New Roman" panose="02020603050405020304" pitchFamily="18" charset="0"/>
              </a:rPr>
              <a:t>OpenBreweryDB</a:t>
            </a:r>
            <a:r>
              <a:rPr lang="en-US" sz="2000" dirty="0">
                <a:solidFill>
                  <a:schemeClr val="bg1"/>
                </a:solidFill>
                <a:cs typeface="Times New Roman" panose="02020603050405020304" pitchFamily="18" charset="0"/>
              </a:rPr>
              <a:t> API did not have location info, used </a:t>
            </a:r>
            <a:r>
              <a:rPr lang="en-US" sz="2000" dirty="0" err="1">
                <a:solidFill>
                  <a:schemeClr val="bg1"/>
                </a:solidFill>
                <a:cs typeface="Times New Roman" panose="02020603050405020304" pitchFamily="18" charset="0"/>
              </a:rPr>
              <a:t>GoogleGeocode</a:t>
            </a:r>
            <a:r>
              <a:rPr lang="en-US" sz="2000" dirty="0">
                <a:solidFill>
                  <a:schemeClr val="bg1"/>
                </a:solidFill>
                <a:cs typeface="Times New Roman" panose="02020603050405020304" pitchFamily="18" charset="0"/>
              </a:rPr>
              <a:t> API to locate Lat, LNG with address, or city/state search.</a:t>
            </a:r>
          </a:p>
          <a:p>
            <a:pPr marL="285750" indent="-285750">
              <a:buFontTx/>
              <a:buChar char="-"/>
            </a:pPr>
            <a:endParaRPr lang="en-US" sz="2000"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4236606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4400" b="1" dirty="0"/>
              <a:t>API Query to Mapping Process</a:t>
            </a:r>
            <a:endParaRPr lang="en-US" sz="4400" dirty="0"/>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762000" y="2279018"/>
            <a:ext cx="5314543" cy="3375920"/>
          </a:xfrm>
        </p:spPr>
        <p:txBody>
          <a:bodyPr vert="horz" lIns="91440" tIns="45720" rIns="91440" bIns="45720" rtlCol="0" anchor="t">
            <a:normAutofit/>
          </a:bodyPr>
          <a:lstStyle/>
          <a:p>
            <a:pPr marL="285750" indent="-228600">
              <a:buFont typeface="Arial" panose="020B0604020202020204" pitchFamily="34" charset="0"/>
              <a:buChar char="•"/>
            </a:pPr>
            <a:r>
              <a:rPr lang="en-US" sz="1800" dirty="0"/>
              <a:t>Queried </a:t>
            </a:r>
            <a:r>
              <a:rPr lang="en-US" sz="1800" dirty="0" err="1"/>
              <a:t>breweryDB</a:t>
            </a:r>
            <a:r>
              <a:rPr lang="en-US" sz="1800" dirty="0"/>
              <a:t> API</a:t>
            </a:r>
          </a:p>
          <a:p>
            <a:pPr marL="285750" indent="-228600">
              <a:buFont typeface="Arial" panose="020B0604020202020204" pitchFamily="34" charset="0"/>
              <a:buChar char="•"/>
            </a:pPr>
            <a:r>
              <a:rPr lang="en-US" sz="1800" dirty="0"/>
              <a:t>Cleaned data with no Latitude and Longitude</a:t>
            </a:r>
          </a:p>
          <a:p>
            <a:pPr marL="285750" indent="-228600">
              <a:buFont typeface="Arial" panose="020B0604020202020204" pitchFamily="34" charset="0"/>
              <a:buChar char="•"/>
            </a:pPr>
            <a:r>
              <a:rPr lang="en-US" sz="1800" dirty="0"/>
              <a:t>Marked using latitude and longitude</a:t>
            </a:r>
          </a:p>
          <a:p>
            <a:pPr marL="285750" indent="-228600">
              <a:buFont typeface="Arial" panose="020B0604020202020204" pitchFamily="34" charset="0"/>
              <a:buChar char="•"/>
            </a:pPr>
            <a:r>
              <a:rPr lang="en-US" sz="1800" dirty="0"/>
              <a:t>Heatmap on rating</a:t>
            </a:r>
          </a:p>
          <a:p>
            <a:pPr marL="285750" indent="-228600">
              <a:buFont typeface="Arial" panose="020B0604020202020204" pitchFamily="34" charset="0"/>
              <a:buChar char="•"/>
            </a:pPr>
            <a:r>
              <a:rPr lang="en-US" sz="1800" dirty="0"/>
              <a:t>Pinned on Brewery Name and Website</a:t>
            </a:r>
          </a:p>
          <a:p>
            <a:pPr marL="285750" indent="-228600">
              <a:buFont typeface="Arial" panose="020B0604020202020204" pitchFamily="34" charset="0"/>
              <a:buChar char="•"/>
            </a:pPr>
            <a:endParaRPr lang="en-US" sz="1800" dirty="0"/>
          </a:p>
        </p:txBody>
      </p:sp>
      <p:sp>
        <p:nvSpPr>
          <p:cNvPr id="14"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Placeholder 8">
            <a:extLst>
              <a:ext uri="{FF2B5EF4-FFF2-40B4-BE49-F238E27FC236}">
                <a16:creationId xmlns:a16="http://schemas.microsoft.com/office/drawing/2014/main" id="{8265FE06-2F56-4B83-9FDB-3268432A5807}"/>
              </a:ext>
            </a:extLst>
          </p:cNvPr>
          <p:cNvPicPr>
            <a:picLocks noGrp="1" noChangeAspect="1"/>
          </p:cNvPicPr>
          <p:nvPr>
            <p:ph type="pic" idx="1"/>
          </p:nvPr>
        </p:nvPicPr>
        <p:blipFill rotWithShape="1">
          <a:blip r:embed="rId2"/>
          <a:srcRect l="30393" r="30393"/>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16658806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1099" y="1396289"/>
            <a:ext cx="4249006" cy="1325563"/>
          </a:xfrm>
        </p:spPr>
        <p:txBody>
          <a:bodyPr vert="horz" lIns="91440" tIns="45720" rIns="91440" bIns="45720" rtlCol="0" anchor="ctr">
            <a:normAutofit/>
          </a:bodyPr>
          <a:lstStyle/>
          <a:p>
            <a:r>
              <a:rPr lang="en-US" sz="4400" kern="1200">
                <a:solidFill>
                  <a:schemeClr val="tx1"/>
                </a:solidFill>
                <a:latin typeface="+mj-lt"/>
                <a:ea typeface="+mj-ea"/>
                <a:cs typeface="+mj-cs"/>
              </a:rPr>
              <a:t>Jupyter GMAP features used</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5544" y="2871982"/>
            <a:ext cx="424542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a:t>Map type – terrain, satellite</a:t>
            </a:r>
          </a:p>
          <a:p>
            <a:pPr marL="285750" indent="-228600">
              <a:buFont typeface="Arial" panose="020B0604020202020204" pitchFamily="34" charset="0"/>
              <a:buChar char="•"/>
            </a:pPr>
            <a:r>
              <a:rPr lang="en-US" sz="1800"/>
              <a:t>Symbol layer</a:t>
            </a:r>
          </a:p>
          <a:p>
            <a:pPr marL="285750" indent="-228600">
              <a:buFont typeface="Arial" panose="020B0604020202020204" pitchFamily="34" charset="0"/>
              <a:buChar char="•"/>
            </a:pPr>
            <a:r>
              <a:rPr lang="en-US" sz="1800"/>
              <a:t>Marker Layer</a:t>
            </a:r>
          </a:p>
        </p:txBody>
      </p:sp>
      <p:sp>
        <p:nvSpPr>
          <p:cNvPr id="12" name="Freeform: Shape 11">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1D284438-EFDF-5948-8CC5-0838F50EFAB2}"/>
              </a:ext>
            </a:extLst>
          </p:cNvPr>
          <p:cNvPicPr>
            <a:picLocks noChangeAspect="1"/>
          </p:cNvPicPr>
          <p:nvPr/>
        </p:nvPicPr>
        <p:blipFill rotWithShape="1">
          <a:blip r:embed="rId2"/>
          <a:srcRect l="8559" r="612" b="2"/>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14" name="Freeform: Shape 13">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FBDBD109-E075-4E4A-8429-3A36D92EAF4E}"/>
              </a:ext>
            </a:extLst>
          </p:cNvPr>
          <p:cNvPicPr>
            <a:picLocks noChangeAspect="1"/>
          </p:cNvPicPr>
          <p:nvPr/>
        </p:nvPicPr>
        <p:blipFill rotWithShape="1">
          <a:blip r:embed="rId3"/>
          <a:srcRect l="31907" r="10821" b="2"/>
          <a:stretch/>
        </p:blipFill>
        <p:spPr>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Tree>
    <p:extLst>
      <p:ext uri="{BB962C8B-B14F-4D97-AF65-F5344CB8AC3E}">
        <p14:creationId xmlns:p14="http://schemas.microsoft.com/office/powerpoint/2010/main" val="24559115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AFF96-B002-424D-84D8-76ADD2CAF074}"/>
              </a:ext>
            </a:extLst>
          </p:cNvPr>
          <p:cNvPicPr>
            <a:picLocks noChangeAspect="1"/>
          </p:cNvPicPr>
          <p:nvPr/>
        </p:nvPicPr>
        <p:blipFill rotWithShape="1">
          <a:blip r:embed="rId2"/>
          <a:srcRect l="35478" r="20825" b="-1"/>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9"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4673" y="1396289"/>
            <a:ext cx="4782458" cy="1325563"/>
          </a:xfrm>
        </p:spPr>
        <p:txBody>
          <a:bodyPr vert="horz" lIns="91440" tIns="45720" rIns="91440" bIns="45720" rtlCol="0" anchor="ctr">
            <a:normAutofit/>
          </a:bodyPr>
          <a:lstStyle/>
          <a:p>
            <a:r>
              <a:rPr lang="en-US" sz="4400"/>
              <a:t>Jupyter GMAP Centering Challenge</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4672" y="2871982"/>
            <a:ext cx="478245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a:t>Centering for map results display</a:t>
            </a:r>
          </a:p>
          <a:p>
            <a:pPr marL="742950" lvl="1" indent="-228600">
              <a:buFont typeface="Arial" panose="020B0604020202020204" pitchFamily="34" charset="0"/>
              <a:buChar char="•"/>
            </a:pPr>
            <a:r>
              <a:rPr lang="en-US" sz="1800"/>
              <a:t>Took average of Latitudes and Longitudes of results to plot and centered the map on the mean coordinates.</a:t>
            </a:r>
          </a:p>
        </p:txBody>
      </p:sp>
    </p:spTree>
    <p:extLst>
      <p:ext uri="{BB962C8B-B14F-4D97-AF65-F5344CB8AC3E}">
        <p14:creationId xmlns:p14="http://schemas.microsoft.com/office/powerpoint/2010/main" val="105497846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otalTime>81</TotalTime>
  <Words>1363</Words>
  <Application>Microsoft Macintosh PowerPoint</Application>
  <PresentationFormat>Widescreen</PresentationFormat>
  <Paragraphs>183</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Times New Roman</vt:lpstr>
      <vt:lpstr>Office Theme</vt:lpstr>
      <vt:lpstr>Brewpedia</vt:lpstr>
      <vt:lpstr>Definitions &amp; Project Scope</vt:lpstr>
      <vt:lpstr>Hypothesis</vt:lpstr>
      <vt:lpstr>Data Sources</vt:lpstr>
      <vt:lpstr>Data Sources - Limitations</vt:lpstr>
      <vt:lpstr>Data Mangling</vt:lpstr>
      <vt:lpstr>API Query to Mapping Process</vt:lpstr>
      <vt:lpstr>Jupyter GMAP features used</vt:lpstr>
      <vt:lpstr>Jupyter GMAP Centering Challenge</vt:lpstr>
      <vt:lpstr>Jupyter pandas WIDGETS</vt:lpstr>
      <vt:lpstr>Jupyter pandas WIDGETS [Cont’d]</vt:lpstr>
      <vt:lpstr>Jupyter matplotlib</vt:lpstr>
      <vt:lpstr>Search beer name or brewery</vt:lpstr>
      <vt:lpstr>Brewery Bar Plot By Country (matplotlib)</vt:lpstr>
      <vt:lpstr>Popular Beer Styles in US</vt:lpstr>
      <vt:lpstr>Popular Beer Styles in Belgium</vt:lpstr>
      <vt:lpstr>Popular Beer Styles in Germany</vt:lpstr>
      <vt:lpstr>Number of Breweries By US States - 2019</vt:lpstr>
      <vt:lpstr>US Cities With Most Breweries</vt:lpstr>
      <vt:lpstr>Beer with Highest ABV – IPA further down the list</vt:lpstr>
      <vt:lpstr>US – Num of Breweries by State (2019)</vt:lpstr>
      <vt:lpstr>US – Num of Breweries by State per capita( 100,000 residents over age 21) (2019)</vt:lpstr>
      <vt:lpstr>Results (2019)</vt:lpstr>
      <vt:lpstr>Other Summary Observations</vt:lpstr>
      <vt:lpstr>Market Share of Top 5 US Brewers (80%)</vt:lpstr>
      <vt:lpstr>Top 15 Beer brands in US (2019)</vt:lpstr>
      <vt:lpstr>Top 15 Craft Breweries in US (2019)</vt:lpstr>
      <vt:lpstr>Alcoholic beverage type preference (Gallup Poll)</vt:lpstr>
      <vt:lpstr>Areas of Improvement</vt:lpstr>
      <vt:lpstr>Future Project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Brewpedia</dc:title>
  <dc:creator>Ashish Desai</dc:creator>
  <cp:lastModifiedBy>Ashish Desai</cp:lastModifiedBy>
  <cp:revision>13</cp:revision>
  <dcterms:created xsi:type="dcterms:W3CDTF">2020-07-29T23:02:21Z</dcterms:created>
  <dcterms:modified xsi:type="dcterms:W3CDTF">2020-07-30T01:21:02Z</dcterms:modified>
</cp:coreProperties>
</file>